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54" r:id="rId3"/>
  </p:sldMasterIdLst>
  <p:notesMasterIdLst>
    <p:notesMasterId r:id="rId30"/>
  </p:notesMasterIdLst>
  <p:sldIdLst>
    <p:sldId id="256" r:id="rId4"/>
    <p:sldId id="284" r:id="rId5"/>
    <p:sldId id="295" r:id="rId6"/>
    <p:sldId id="288" r:id="rId7"/>
    <p:sldId id="294" r:id="rId8"/>
    <p:sldId id="301" r:id="rId9"/>
    <p:sldId id="285" r:id="rId10"/>
    <p:sldId id="296" r:id="rId11"/>
    <p:sldId id="263" r:id="rId12"/>
    <p:sldId id="299" r:id="rId13"/>
    <p:sldId id="273" r:id="rId14"/>
    <p:sldId id="302" r:id="rId15"/>
    <p:sldId id="271" r:id="rId16"/>
    <p:sldId id="303" r:id="rId17"/>
    <p:sldId id="281" r:id="rId18"/>
    <p:sldId id="292" r:id="rId19"/>
    <p:sldId id="304" r:id="rId20"/>
    <p:sldId id="274" r:id="rId21"/>
    <p:sldId id="305" r:id="rId22"/>
    <p:sldId id="269" r:id="rId23"/>
    <p:sldId id="276" r:id="rId24"/>
    <p:sldId id="306" r:id="rId25"/>
    <p:sldId id="286" r:id="rId26"/>
    <p:sldId id="282" r:id="rId27"/>
    <p:sldId id="283" r:id="rId28"/>
    <p:sldId id="29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7" autoAdjust="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52230C4-7DD6-4F1A-944F-009767D0ADF8}" type="datetimeFigureOut">
              <a:rPr lang="en-US"/>
              <a:pPr>
                <a:defRPr/>
              </a:pPr>
              <a:t>3/11/2014</a:t>
            </a:fld>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3308B9E-AC18-46C7-9F69-6AE5E5CCA6B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8AF4BCF-F6F5-41A0-9D6D-CB0363A3B1ED}" type="datetime1">
              <a:rPr lang="en-US"/>
              <a:pPr>
                <a:defRPr/>
              </a:pPr>
              <a:t>3/11/2014</a:t>
            </a:fld>
            <a:endParaRPr lang="en-US" dirty="0"/>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19F2198-AD30-4C4C-9D7C-A60DC0ABB21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0AD4D71-39EC-43DC-B9FA-359A5F7A0B9D}"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F75317-A439-40B9-87E5-EAE44EEEFE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A57DC05-A749-4FAB-B7AF-A594231A259B}"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88485B-61AF-43D1-90DE-F7EE63BB87F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A291BE82-CA63-4D08-B7EE-7BCE216E9CBB}"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A85A6BC-88F6-49C1-94C5-2FEA1061E26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5244164-0B6A-436C-B5B2-6B0FCEC92151}"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3B912C7-1A9B-4EB3-8756-58BD0E253E8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8123D68A-66E2-4659-8624-3713640244FF}"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24633E-B526-4B04-BE29-089CD9BD291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7B061C-300F-48D8-B66D-0D5CAFC00782}"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3324627-FC66-4F9A-8B5A-E4E6F549627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C10B1DB-2A19-4F8F-B3AD-0AC16434DC8C}" type="datetime1">
              <a:rPr lang="en-US"/>
              <a:pPr>
                <a:defRPr/>
              </a:pPr>
              <a:t>3/11/2014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5E16067-DCCF-473C-A6CE-98B80FA694B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3837AD5-59A1-4FA1-990E-DB388A6C40F4}" type="datetime1">
              <a:rPr lang="en-US"/>
              <a:pPr>
                <a:defRPr/>
              </a:pPr>
              <a:t>3/11/2014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373AB18-4B47-4361-95DC-8CA1CAA8B89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A4BE899-6D6E-4172-8C49-7655656B6278}" type="datetime1">
              <a:rPr lang="en-US"/>
              <a:pPr>
                <a:defRPr/>
              </a:pPr>
              <a:t>3/11/2014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8F06E37-9A5A-4583-B624-B0798D12E12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B7E78694-AC82-493E-A1E1-211135B49CB0}"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61378CD-8010-4A86-8F78-5501D60D271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2CC17CE-5D45-4EDB-AD52-74E55D5B9C83}"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1FF1FB-579C-4ECB-9359-7C09659EA66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BF6494ED-21C6-4514-BD49-80AE9A507913}"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3FC70A-2655-48CD-8453-9742427AC6D8}"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334E9F9-B86C-462E-8388-710289043241}"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74FC8B-052F-4369-B10A-531E521A12E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8A0B676-3DA0-4301-A5C4-1E741ACF5DFA}"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37F90E-A483-40BF-842A-804CFBC2305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0CE8D78C-6BAF-4986-854F-BC532D1E3E3C}"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72A6116-7BB3-42E1-84E5-4DF711F095D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8E337E-92A5-463D-B2A5-3306C4504129}"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B1C7AA-6B1B-41F3-B120-1D9AD10011B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017864BC-EFB6-480F-91DD-92D42363DF2B}"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6CF341D-536D-492F-821A-CA06AE7B32C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D7DFF40-C075-4044-96B6-E7097A73431D}"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E0CE00-96F9-4E61-A8E2-C0E9A44168F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EF4E5C5-9EFA-4DD2-ABD7-72CCAC8AEFE2}" type="datetime1">
              <a:rPr lang="en-US"/>
              <a:pPr>
                <a:defRPr/>
              </a:pPr>
              <a:t>3/11/2014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5896E99-2C7E-4EBA-9BA4-4D446AEA034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3A13790-EF1C-4C3C-BFB0-083B3854D3A8}" type="datetime1">
              <a:rPr lang="en-US"/>
              <a:pPr>
                <a:defRPr/>
              </a:pPr>
              <a:t>3/11/2014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C05E0C9-4FFB-48D4-9B38-D031DCDA4DE0}"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E3C8DD6-0E1D-4806-89D0-97F4734DC500}" type="datetime1">
              <a:rPr lang="en-US"/>
              <a:pPr>
                <a:defRPr/>
              </a:pPr>
              <a:t>3/11/2014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448C8F8-F494-4111-9D51-6340AE40C04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300FC1-9182-49DC-B50E-A40DAA5056AA}" type="datetime1">
              <a:rPr lang="en-US"/>
              <a:pPr>
                <a:defRPr/>
              </a:pPr>
              <a:t>3/11/2014</a:t>
            </a:fld>
            <a:endParaRPr lang="en-US" dirty="0"/>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71934B-2CD7-464A-AD3F-A1324F6293B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743784EA-5738-4EAB-BAA8-03084656A448}"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282E811-5857-466D-9A18-535119214BD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238D325E-2CF5-4278-A4F1-2E917C156FEB}"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A3B626-18B6-449A-93C9-6E49162C5D1B}"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AB8E1B2-93B0-44C9-AFEE-DCF33CA46BCD}"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84F9F9-11C8-4515-A318-99B8D1F8ADF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A4927A2-9D50-469B-BA68-D62CA59FA37F}" type="datetime1">
              <a:rPr lang="en-US"/>
              <a:pPr>
                <a:defRPr/>
              </a:pPr>
              <a:t>3/11/2014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9FB8FD-BCAB-48E8-8100-A48360CF81B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0EA2CFD-426D-4130-A992-41182FC88CBF}"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145CF4C-544D-43FC-917D-2ECC59527A0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B59C8D9-A1F7-4BA2-9D7F-C967EFA43A1D}" type="datetime1">
              <a:rPr lang="en-US"/>
              <a:pPr>
                <a:defRPr/>
              </a:pPr>
              <a:t>3/11/2014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0347000-B82E-4998-A196-635574918F3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36871E1-681E-4109-A43D-C3324F3E374A}" type="datetime1">
              <a:rPr lang="en-US"/>
              <a:pPr>
                <a:defRPr/>
              </a:pPr>
              <a:t>3/11/2014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61C4F82-3610-4A14-820E-3F9763DD4D0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5CF385A-37F4-4E7A-84B4-278F7342E589}" type="datetime1">
              <a:rPr lang="en-US"/>
              <a:pPr>
                <a:defRPr/>
              </a:pPr>
              <a:t>3/11/2014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D95F0BB-5BAF-41D1-A2A6-35A03B0C57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AFC6445-A6E1-44AE-BB35-F16F5B069A1A}" type="datetime1">
              <a:rPr lang="en-US"/>
              <a:pPr>
                <a:defRPr/>
              </a:pPr>
              <a:t>3/11/2014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1854167-A770-4176-BA68-E5B679A01E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75DB606-A5FC-4039-9C8E-8994FBDA0188}" type="datetime1">
              <a:rPr lang="en-US"/>
              <a:pPr>
                <a:defRPr/>
              </a:pPr>
              <a:t>3/11/2014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CF9D374-2B35-400B-83FB-94185466144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85D9996-0E24-4372-9B2C-CA59DFC6C863}" type="datetime1">
              <a:rPr lang="en-US"/>
              <a:pPr>
                <a:defRPr/>
              </a:pPr>
              <a:t>3/11/2014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1EC39D7-4325-4F8C-985E-FA00B930BBB4}"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821" r:id="rId1"/>
    <p:sldLayoutId id="2147483791" r:id="rId2"/>
    <p:sldLayoutId id="2147483822" r:id="rId3"/>
    <p:sldLayoutId id="2147483792" r:id="rId4"/>
    <p:sldLayoutId id="2147483793" r:id="rId5"/>
    <p:sldLayoutId id="2147483794" r:id="rId6"/>
    <p:sldLayoutId id="2147483795" r:id="rId7"/>
    <p:sldLayoutId id="2147483796" r:id="rId8"/>
    <p:sldLayoutId id="2147483823" r:id="rId9"/>
    <p:sldLayoutId id="2147483797" r:id="rId10"/>
    <p:sldLayoutId id="214748379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E4C2EB47-B4CA-4393-8176-DDA941B3815D}" type="datetime1">
              <a:rPr lang="en-US"/>
              <a:pPr>
                <a:defRPr/>
              </a:pPr>
              <a:t>3/11/2014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445579F-6DA0-4B74-8D94-A24BEB30E230}" type="slidenum">
              <a:rPr 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81773AB-109C-4FF4-9FD1-DCC5A5EC8F4B}" type="datetime1">
              <a:rPr lang="en-US"/>
              <a:pPr>
                <a:defRPr/>
              </a:pPr>
              <a:t>3/11/2014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20D2CA1-1B88-478B-864D-533CA9833125}" type="slidenum">
              <a:rPr lang="en-US"/>
              <a:pPr>
                <a:defRPr/>
              </a:pPr>
              <a:t>‹#›</a:t>
            </a:fld>
            <a:endParaRPr lang="en-US" dirty="0"/>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tc.gov/" TargetMode="External"/><Relationship Id="rId2" Type="http://schemas.openxmlformats.org/officeDocument/2006/relationships/hyperlink" Target="http://www.streamlinedsalestax.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6"/>
          <p:cNvSpPr>
            <a:spLocks noGrp="1"/>
          </p:cNvSpPr>
          <p:nvPr>
            <p:ph type="sldNum" sz="quarter" idx="12"/>
          </p:nvPr>
        </p:nvSpPr>
        <p:spPr/>
        <p:txBody>
          <a:bodyPr/>
          <a:lstStyle/>
          <a:p>
            <a:pPr>
              <a:defRPr/>
            </a:pPr>
            <a:fld id="{A701381B-9FFB-4D4F-92AE-7239BD82A247}" type="slidenum">
              <a:rPr lang="en-US"/>
              <a:pPr>
                <a:defRPr/>
              </a:pPr>
              <a:t>1</a:t>
            </a:fld>
            <a:endParaRPr lang="en-US" dirty="0"/>
          </a:p>
        </p:txBody>
      </p:sp>
      <p:sp>
        <p:nvSpPr>
          <p:cNvPr id="2" name="Title 1"/>
          <p:cNvSpPr>
            <a:spLocks noGrp="1"/>
          </p:cNvSpPr>
          <p:nvPr>
            <p:ph type="ctrTitle"/>
          </p:nvPr>
        </p:nvSpPr>
        <p:spPr>
          <a:xfrm>
            <a:off x="533400" y="533400"/>
            <a:ext cx="7851648" cy="2667000"/>
          </a:xfrm>
        </p:spPr>
        <p:txBody>
          <a:bodyPr>
            <a:normAutofit fontScale="90000"/>
          </a:bodyPr>
          <a:lstStyle/>
          <a:p>
            <a:pPr algn="ctr" eaLnBrk="1" fontAlgn="auto" hangingPunct="1">
              <a:spcAft>
                <a:spcPts val="0"/>
              </a:spcAft>
              <a:defRPr/>
            </a:pPr>
            <a:r>
              <a:rPr lang="en-US" dirty="0" smtClean="0"/>
              <a:t/>
            </a:r>
            <a:br>
              <a:rPr lang="en-US" dirty="0" smtClean="0"/>
            </a:br>
            <a:r>
              <a:rPr lang="en-US" sz="6600" dirty="0" smtClean="0">
                <a:solidFill>
                  <a:schemeClr val="accent5">
                    <a:lumMod val="75000"/>
                  </a:schemeClr>
                </a:solidFill>
              </a:rPr>
              <a:t/>
            </a:r>
            <a:br>
              <a:rPr lang="en-US" sz="6600" dirty="0" smtClean="0">
                <a:solidFill>
                  <a:schemeClr val="accent5">
                    <a:lumMod val="75000"/>
                  </a:schemeClr>
                </a:solidFill>
              </a:rPr>
            </a:br>
            <a:endParaRPr lang="en-US" sz="6600" dirty="0">
              <a:solidFill>
                <a:schemeClr val="accent5">
                  <a:lumMod val="75000"/>
                </a:schemeClr>
              </a:solidFill>
            </a:endParaRPr>
          </a:p>
        </p:txBody>
      </p:sp>
      <p:sp>
        <p:nvSpPr>
          <p:cNvPr id="7172" name="Subtitle 2"/>
          <p:cNvSpPr>
            <a:spLocks noGrp="1"/>
          </p:cNvSpPr>
          <p:nvPr>
            <p:ph type="subTitle" idx="1"/>
          </p:nvPr>
        </p:nvSpPr>
        <p:spPr>
          <a:xfrm>
            <a:off x="304800" y="2362200"/>
            <a:ext cx="8534400" cy="3276600"/>
          </a:xfrm>
        </p:spPr>
        <p:txBody>
          <a:bodyPr/>
          <a:lstStyle/>
          <a:p>
            <a:pPr marR="0" algn="ctr" eaLnBrk="1" hangingPunct="1"/>
            <a:r>
              <a:rPr lang="en-US" sz="4000" smtClean="0">
                <a:solidFill>
                  <a:schemeClr val="bg1"/>
                </a:solidFill>
              </a:rPr>
              <a:t>Exemption AdministrationTraining</a:t>
            </a:r>
          </a:p>
          <a:p>
            <a:pPr marR="0" algn="ctr" eaLnBrk="1" hangingPunct="1"/>
            <a:r>
              <a:rPr lang="en-US" sz="4000" smtClean="0">
                <a:solidFill>
                  <a:schemeClr val="bg1"/>
                </a:solidFill>
              </a:rPr>
              <a:t>Related to Accepting Certificates</a:t>
            </a:r>
          </a:p>
          <a:p>
            <a:pPr marR="0" algn="ctr" eaLnBrk="1" hangingPunct="1"/>
            <a:endParaRPr lang="en-US" sz="2400" smtClean="0">
              <a:solidFill>
                <a:schemeClr val="bg1"/>
              </a:solidFill>
            </a:endParaRPr>
          </a:p>
          <a:p>
            <a:pPr marR="0" algn="ctr" eaLnBrk="1" hangingPunct="1"/>
            <a:r>
              <a:rPr lang="en-US" sz="2400" i="1" smtClean="0">
                <a:solidFill>
                  <a:schemeClr val="bg1"/>
                </a:solidFill>
              </a:rPr>
              <a:t>Prepared by the</a:t>
            </a:r>
            <a:br>
              <a:rPr lang="en-US" sz="2400" i="1" smtClean="0">
                <a:solidFill>
                  <a:schemeClr val="bg1"/>
                </a:solidFill>
              </a:rPr>
            </a:br>
            <a:r>
              <a:rPr lang="en-US" sz="2400" i="1" smtClean="0">
                <a:solidFill>
                  <a:schemeClr val="bg1"/>
                </a:solidFill>
              </a:rPr>
              <a:t>Streamlined Sales Tax Governing Board</a:t>
            </a:r>
            <a:br>
              <a:rPr lang="en-US" sz="2400" i="1" smtClean="0">
                <a:solidFill>
                  <a:schemeClr val="bg1"/>
                </a:solidFill>
              </a:rPr>
            </a:br>
            <a:r>
              <a:rPr lang="en-US" sz="2400" i="1" smtClean="0">
                <a:solidFill>
                  <a:schemeClr val="bg1"/>
                </a:solidFill>
              </a:rPr>
              <a:t>Audit Committee</a:t>
            </a:r>
          </a:p>
        </p:txBody>
      </p:sp>
      <p:sp>
        <p:nvSpPr>
          <p:cNvPr id="7173" name="Text Box 5"/>
          <p:cNvSpPr txBox="1">
            <a:spLocks noChangeArrowheads="1"/>
          </p:cNvSpPr>
          <p:nvPr/>
        </p:nvSpPr>
        <p:spPr bwMode="auto">
          <a:xfrm>
            <a:off x="1295400" y="6248400"/>
            <a:ext cx="6477000" cy="523220"/>
          </a:xfrm>
          <a:prstGeom prst="rect">
            <a:avLst/>
          </a:prstGeom>
          <a:noFill/>
          <a:ln w="9525">
            <a:noFill/>
            <a:miter lim="800000"/>
            <a:headEnd/>
            <a:tailEnd/>
          </a:ln>
        </p:spPr>
        <p:txBody>
          <a:bodyPr>
            <a:spAutoFit/>
          </a:bodyPr>
          <a:lstStyle/>
          <a:p>
            <a:pPr algn="ctr">
              <a:spcBef>
                <a:spcPct val="50000"/>
              </a:spcBef>
            </a:pPr>
            <a:r>
              <a:rPr lang="en-US" sz="1400" i="1" dirty="0">
                <a:solidFill>
                  <a:schemeClr val="bg1"/>
                </a:solidFill>
                <a:latin typeface="Constantia" pitchFamily="18" charset="0"/>
              </a:rPr>
              <a:t>Prepared </a:t>
            </a:r>
            <a:r>
              <a:rPr lang="en-US" sz="1400" i="1" dirty="0" smtClean="0">
                <a:solidFill>
                  <a:schemeClr val="bg1"/>
                </a:solidFill>
                <a:latin typeface="Constantia" pitchFamily="18" charset="0"/>
              </a:rPr>
              <a:t>January </a:t>
            </a:r>
            <a:r>
              <a:rPr lang="en-US" sz="1400" i="1" dirty="0">
                <a:solidFill>
                  <a:schemeClr val="bg1"/>
                </a:solidFill>
                <a:latin typeface="Constantia" pitchFamily="18" charset="0"/>
              </a:rPr>
              <a:t>2011</a:t>
            </a:r>
            <a:br>
              <a:rPr lang="en-US" sz="1400" i="1" dirty="0">
                <a:solidFill>
                  <a:schemeClr val="bg1"/>
                </a:solidFill>
                <a:latin typeface="Constantia" pitchFamily="18" charset="0"/>
              </a:rPr>
            </a:br>
            <a:r>
              <a:rPr lang="en-US" sz="1400" i="1" dirty="0">
                <a:solidFill>
                  <a:schemeClr val="bg1"/>
                </a:solidFill>
                <a:latin typeface="Constantia" pitchFamily="18" charset="0"/>
              </a:rPr>
              <a:t>Revised </a:t>
            </a:r>
            <a:r>
              <a:rPr lang="en-US" sz="1400" i="1" dirty="0" smtClean="0">
                <a:solidFill>
                  <a:schemeClr val="bg1"/>
                </a:solidFill>
                <a:latin typeface="Constantia" pitchFamily="18" charset="0"/>
              </a:rPr>
              <a:t>May 2011 and March 2014</a:t>
            </a:r>
            <a:endParaRPr lang="en-US" sz="1400" i="1" dirty="0">
              <a:solidFill>
                <a:schemeClr val="bg1"/>
              </a:solidFill>
              <a:latin typeface="Constantia" pitchFamily="18" charset="0"/>
            </a:endParaRPr>
          </a:p>
        </p:txBody>
      </p:sp>
      <p:sp>
        <p:nvSpPr>
          <p:cNvPr id="6" name="TextBox 5"/>
          <p:cNvSpPr txBox="1"/>
          <p:nvPr/>
        </p:nvSpPr>
        <p:spPr>
          <a:xfrm>
            <a:off x="152400" y="6488668"/>
            <a:ext cx="1600200" cy="246221"/>
          </a:xfrm>
          <a:prstGeom prst="rect">
            <a:avLst/>
          </a:prstGeom>
          <a:noFill/>
        </p:spPr>
        <p:txBody>
          <a:bodyPr wrap="square" rtlCol="0">
            <a:spAutoFit/>
          </a:bodyPr>
          <a:lstStyle/>
          <a:p>
            <a:r>
              <a:rPr lang="en-US" sz="1000" dirty="0" smtClean="0">
                <a:latin typeface="+mj-lt"/>
              </a:rPr>
              <a:t>AD14004</a:t>
            </a:r>
            <a:endParaRPr lang="en-US" sz="1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1C7B3DF-9B95-4FA5-9C27-FDF8F8889152}" type="slidenum">
              <a:rPr lang="en-US" sz="1200">
                <a:solidFill>
                  <a:schemeClr val="tx2">
                    <a:shade val="90000"/>
                  </a:schemeClr>
                </a:solidFill>
                <a:latin typeface="+mn-lt"/>
              </a:rPr>
              <a:pPr algn="r" fontAlgn="auto">
                <a:spcBef>
                  <a:spcPts val="0"/>
                </a:spcBef>
                <a:spcAft>
                  <a:spcPts val="0"/>
                </a:spcAft>
                <a:defRPr/>
              </a:pPr>
              <a:t>10</a:t>
            </a:fld>
            <a:endParaRPr lang="en-US" sz="1200" dirty="0">
              <a:solidFill>
                <a:schemeClr val="tx2">
                  <a:shade val="90000"/>
                </a:schemeClr>
              </a:solidFill>
              <a:latin typeface="+mn-lt"/>
            </a:endParaRPr>
          </a:p>
        </p:txBody>
      </p:sp>
      <p:sp>
        <p:nvSpPr>
          <p:cNvPr id="16387" name="Title 1"/>
          <p:cNvSpPr>
            <a:spLocks noGrp="1"/>
          </p:cNvSpPr>
          <p:nvPr>
            <p:ph type="title" idx="4294967295"/>
          </p:nvPr>
        </p:nvSpPr>
        <p:spPr>
          <a:xfrm>
            <a:off x="457200" y="381000"/>
            <a:ext cx="8229600" cy="1466850"/>
          </a:xfrm>
        </p:spPr>
        <p:txBody>
          <a:bodyPr/>
          <a:lstStyle/>
          <a:p>
            <a:pPr algn="ctr" eaLnBrk="1" hangingPunct="1"/>
            <a:r>
              <a:rPr lang="en-US" sz="4000" b="1" smtClean="0"/>
              <a:t>Purchaser’s Type of Business Requirements</a:t>
            </a:r>
            <a:r>
              <a:rPr lang="en-US" sz="4000" smtClean="0"/>
              <a:t> </a:t>
            </a:r>
          </a:p>
        </p:txBody>
      </p:sp>
      <p:sp>
        <p:nvSpPr>
          <p:cNvPr id="16388" name="Content Placeholder 2"/>
          <p:cNvSpPr>
            <a:spLocks noGrp="1"/>
          </p:cNvSpPr>
          <p:nvPr>
            <p:ph idx="4294967295"/>
          </p:nvPr>
        </p:nvSpPr>
        <p:spPr>
          <a:xfrm>
            <a:off x="457200" y="2743200"/>
            <a:ext cx="8229600" cy="3276600"/>
          </a:xfrm>
        </p:spPr>
        <p:txBody>
          <a:bodyPr/>
          <a:lstStyle/>
          <a:p>
            <a:pPr eaLnBrk="1" hangingPunct="1"/>
            <a:r>
              <a:rPr lang="en-US" sz="2400" smtClean="0"/>
              <a:t>A description of the purchaser’s type of business or organization using the business type code defined in section 317.1(A)(2) of the SSTGB Rule on the exemption certificate, and</a:t>
            </a:r>
          </a:p>
          <a:p>
            <a:pPr eaLnBrk="1" hangingPunct="1"/>
            <a:r>
              <a:rPr lang="en-US" sz="2400" smtClean="0"/>
              <a:t>The reason for exemption using the reason code defined in section 317.1(A)(4) of the SSTGB Rule on the exemption certificate, subject to each state’s availability of the claimed exemption.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5A5CE2F6-EBD9-4334-BBF2-00C7E7A1E881}" type="slidenum">
              <a:rPr lang="en-US"/>
              <a:pPr>
                <a:defRPr/>
              </a:pPr>
              <a:t>11</a:t>
            </a:fld>
            <a:endParaRPr lang="en-US" dirty="0"/>
          </a:p>
        </p:txBody>
      </p:sp>
      <p:sp>
        <p:nvSpPr>
          <p:cNvPr id="2" name="Title 1"/>
          <p:cNvSpPr>
            <a:spLocks noGrp="1"/>
          </p:cNvSpPr>
          <p:nvPr>
            <p:ph type="title"/>
          </p:nvPr>
        </p:nvSpPr>
        <p:spPr/>
        <p:txBody>
          <a:bodyPr>
            <a:normAutofit fontScale="90000"/>
          </a:bodyPr>
          <a:lstStyle/>
          <a:p>
            <a:pPr algn="ctr" eaLnBrk="1" hangingPunct="1">
              <a:defRPr/>
            </a:pPr>
            <a:r>
              <a:rPr lang="en-US" sz="4500" dirty="0" smtClean="0"/>
              <a:t>Fully Completed</a:t>
            </a:r>
            <a:br>
              <a:rPr lang="en-US" sz="4500" dirty="0" smtClean="0"/>
            </a:br>
            <a:r>
              <a:rPr lang="en-US" sz="4500" dirty="0" smtClean="0"/>
              <a:t>Exemption Certificates</a:t>
            </a:r>
          </a:p>
        </p:txBody>
      </p:sp>
      <p:sp>
        <p:nvSpPr>
          <p:cNvPr id="17412" name="Content Placeholder 2"/>
          <p:cNvSpPr>
            <a:spLocks noGrp="1"/>
          </p:cNvSpPr>
          <p:nvPr>
            <p:ph idx="1"/>
          </p:nvPr>
        </p:nvSpPr>
        <p:spPr>
          <a:xfrm>
            <a:off x="457200" y="2239963"/>
            <a:ext cx="8229600" cy="4237037"/>
          </a:xfrm>
        </p:spPr>
        <p:txBody>
          <a:bodyPr/>
          <a:lstStyle/>
          <a:p>
            <a:pPr eaLnBrk="1" hangingPunct="1">
              <a:buFont typeface="Wingdings 2" pitchFamily="18" charset="2"/>
              <a:buNone/>
            </a:pPr>
            <a:r>
              <a:rPr lang="en-US" sz="2400" smtClean="0"/>
              <a:t>The fully complete standard applies to exemption certificates received:</a:t>
            </a:r>
            <a:br>
              <a:rPr lang="en-US" sz="2400" smtClean="0"/>
            </a:br>
            <a:endParaRPr lang="en-US" sz="2400" smtClean="0"/>
          </a:p>
          <a:p>
            <a:pPr eaLnBrk="1" hangingPunct="1"/>
            <a:r>
              <a:rPr lang="en-US" sz="2400" smtClean="0"/>
              <a:t>on the date of the sale, or</a:t>
            </a:r>
            <a:br>
              <a:rPr lang="en-US" sz="2400" smtClean="0"/>
            </a:br>
            <a:endParaRPr lang="en-US" sz="2400" smtClean="0"/>
          </a:p>
          <a:p>
            <a:pPr eaLnBrk="1" hangingPunct="1"/>
            <a:r>
              <a:rPr lang="en-US" sz="2400" smtClean="0"/>
              <a:t>received within 90 days after the date of the sale.</a:t>
            </a:r>
          </a:p>
          <a:p>
            <a:pPr eaLnBrk="1" hangingPunct="1">
              <a:buFont typeface="Wingdings 2" pitchFamily="18" charset="2"/>
              <a:buNone/>
            </a:pPr>
            <a:endParaRPr lang="en-US" sz="2400" smtClean="0"/>
          </a:p>
          <a:p>
            <a:pPr eaLnBrk="1" hangingPunct="1">
              <a:buFont typeface="Wingdings 2" pitchFamily="18" charset="2"/>
              <a:buNone/>
            </a:pPr>
            <a:r>
              <a:rPr lang="en-US" sz="2400" smtClean="0"/>
              <a:t>Note:  The seller’s name and address are not required and should not be considered when  determining if certificate is fully complete.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DC43782D-BC2A-4FE3-A32C-665DE045C253}" type="slidenum">
              <a:rPr lang="en-US" sz="1200">
                <a:solidFill>
                  <a:schemeClr val="tx2">
                    <a:shade val="90000"/>
                  </a:schemeClr>
                </a:solidFill>
                <a:latin typeface="+mn-lt"/>
              </a:rPr>
              <a:pPr algn="r" fontAlgn="auto">
                <a:spcBef>
                  <a:spcPts val="0"/>
                </a:spcBef>
                <a:spcAft>
                  <a:spcPts val="0"/>
                </a:spcAft>
                <a:defRPr/>
              </a:pPr>
              <a:t>12</a:t>
            </a:fld>
            <a:endParaRPr lang="en-US" sz="1200" dirty="0">
              <a:solidFill>
                <a:schemeClr val="tx2">
                  <a:shade val="90000"/>
                </a:schemeClr>
              </a:solidFill>
              <a:latin typeface="+mn-lt"/>
            </a:endParaRPr>
          </a:p>
        </p:txBody>
      </p:sp>
      <p:sp>
        <p:nvSpPr>
          <p:cNvPr id="18435" name="Title 1"/>
          <p:cNvSpPr>
            <a:spLocks noGrp="1"/>
          </p:cNvSpPr>
          <p:nvPr>
            <p:ph type="title" idx="4294967295"/>
          </p:nvPr>
        </p:nvSpPr>
        <p:spPr/>
        <p:txBody>
          <a:bodyPr/>
          <a:lstStyle/>
          <a:p>
            <a:pPr algn="ctr" eaLnBrk="1" hangingPunct="1"/>
            <a:r>
              <a:rPr lang="en-US" sz="4100" smtClean="0"/>
              <a:t>Can an Otherwise Complete Exemptions Certificate Still be Invalid?</a:t>
            </a:r>
          </a:p>
        </p:txBody>
      </p:sp>
      <p:sp>
        <p:nvSpPr>
          <p:cNvPr id="18436" name="Content Placeholder 2"/>
          <p:cNvSpPr>
            <a:spLocks noGrp="1"/>
          </p:cNvSpPr>
          <p:nvPr>
            <p:ph idx="4294967295"/>
          </p:nvPr>
        </p:nvSpPr>
        <p:spPr>
          <a:xfrm>
            <a:off x="457200" y="2239963"/>
            <a:ext cx="8229600" cy="4160837"/>
          </a:xfrm>
        </p:spPr>
        <p:txBody>
          <a:bodyPr/>
          <a:lstStyle/>
          <a:p>
            <a:pPr marL="495300" indent="-495300"/>
            <a:r>
              <a:rPr lang="en-US" sz="2400" smtClean="0"/>
              <a:t>Yes, a member state is </a:t>
            </a:r>
            <a:r>
              <a:rPr lang="en-US" sz="2400" u="sng" smtClean="0"/>
              <a:t>not</a:t>
            </a:r>
            <a:r>
              <a:rPr lang="en-US" sz="2400" smtClean="0"/>
              <a:t> required to accept an otherwise complete exemption certificate if the seller: </a:t>
            </a:r>
            <a:endParaRPr lang="en-US" sz="2400" u="sng" smtClean="0"/>
          </a:p>
          <a:p>
            <a:pPr marL="914400" lvl="1" indent="-457200">
              <a:buFont typeface="Wingdings 2" pitchFamily="18" charset="2"/>
              <a:buAutoNum type="arabicPeriod"/>
            </a:pPr>
            <a:r>
              <a:rPr lang="en-US" u="sng" smtClean="0"/>
              <a:t>Fraudulently</a:t>
            </a:r>
            <a:r>
              <a:rPr lang="en-US" smtClean="0"/>
              <a:t> fails to collect the tax, or</a:t>
            </a:r>
          </a:p>
          <a:p>
            <a:pPr marL="914400" lvl="1" indent="-457200">
              <a:buFont typeface="Wingdings 2" pitchFamily="18" charset="2"/>
              <a:buAutoNum type="arabicPeriod"/>
            </a:pPr>
            <a:r>
              <a:rPr lang="en-US" smtClean="0"/>
              <a:t>Solicits purchasers to participate in the unlawful claim of an exemption, or</a:t>
            </a:r>
          </a:p>
          <a:p>
            <a:pPr marL="914400" lvl="1" indent="-457200">
              <a:buFont typeface="Wingdings 2" pitchFamily="18" charset="2"/>
              <a:buAutoNum type="arabicPeriod"/>
            </a:pPr>
            <a:r>
              <a:rPr lang="en-US" smtClean="0"/>
              <a:t>At a retail location in the member state, accepts a certificate that the state has affirmatively indicated an entity-based exemption is not available in the state (note this does not apply to remote sales - sales occurring outside the member state).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278C230B-F3D7-46EE-9122-5888DA8E333B}" type="slidenum">
              <a:rPr lang="en-US"/>
              <a:pPr>
                <a:defRPr/>
              </a:pPr>
              <a:t>13</a:t>
            </a:fld>
            <a:endParaRPr lang="en-US" dirty="0"/>
          </a:p>
        </p:txBody>
      </p:sp>
      <p:sp>
        <p:nvSpPr>
          <p:cNvPr id="2" name="Title 1"/>
          <p:cNvSpPr>
            <a:spLocks noGrp="1"/>
          </p:cNvSpPr>
          <p:nvPr>
            <p:ph type="title"/>
          </p:nvPr>
        </p:nvSpPr>
        <p:spPr>
          <a:xfrm>
            <a:off x="457200" y="533400"/>
            <a:ext cx="8229600" cy="1314450"/>
          </a:xfrm>
        </p:spPr>
        <p:txBody>
          <a:bodyPr>
            <a:normAutofit fontScale="90000"/>
          </a:bodyPr>
          <a:lstStyle/>
          <a:p>
            <a:pPr algn="ctr" eaLnBrk="1" hangingPunct="1">
              <a:defRPr/>
            </a:pPr>
            <a:r>
              <a:rPr lang="en-US" sz="4500" dirty="0" smtClean="0"/>
              <a:t>Invalid Exemption Certificates</a:t>
            </a:r>
            <a:br>
              <a:rPr lang="en-US" sz="4500" dirty="0" smtClean="0"/>
            </a:br>
            <a:r>
              <a:rPr lang="en-US" sz="4500" dirty="0" smtClean="0"/>
              <a:t>that are Fully Complete</a:t>
            </a:r>
          </a:p>
        </p:txBody>
      </p:sp>
      <p:sp>
        <p:nvSpPr>
          <p:cNvPr id="19460" name="Content Placeholder 2"/>
          <p:cNvSpPr>
            <a:spLocks noGrp="1"/>
          </p:cNvSpPr>
          <p:nvPr>
            <p:ph idx="1"/>
          </p:nvPr>
        </p:nvSpPr>
        <p:spPr>
          <a:xfrm>
            <a:off x="457200" y="2620963"/>
            <a:ext cx="8229600" cy="3703637"/>
          </a:xfrm>
        </p:spPr>
        <p:txBody>
          <a:bodyPr/>
          <a:lstStyle/>
          <a:p>
            <a:r>
              <a:rPr lang="en-US" sz="2400" smtClean="0"/>
              <a:t>Absent of fraud on the seller’s part, if the purchaser provides a fully completed exemption certificate to the seller within 90 days of the sale, the state auditor must accept the certificate.</a:t>
            </a:r>
            <a:br>
              <a:rPr lang="en-US" sz="2400" smtClean="0"/>
            </a:br>
            <a:r>
              <a:rPr lang="en-US" sz="2400" smtClean="0"/>
              <a:t> </a:t>
            </a:r>
          </a:p>
          <a:p>
            <a:r>
              <a:rPr lang="en-US" sz="2400" smtClean="0"/>
              <a:t>If the state auditor believes the exemption claimed is invalid, obtain as much information as possible about the transaction and follow applicable procedures for possible assessment against the purchaser.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E633E01-51CF-429F-915D-C9F292CDD702}" type="slidenum">
              <a:rPr lang="en-US" sz="1200">
                <a:solidFill>
                  <a:schemeClr val="tx2">
                    <a:shade val="90000"/>
                  </a:schemeClr>
                </a:solidFill>
                <a:latin typeface="+mn-lt"/>
              </a:rPr>
              <a:pPr algn="r" fontAlgn="auto">
                <a:spcBef>
                  <a:spcPts val="0"/>
                </a:spcBef>
                <a:spcAft>
                  <a:spcPts val="0"/>
                </a:spcAft>
                <a:defRPr/>
              </a:pPr>
              <a:t>14</a:t>
            </a:fld>
            <a:endParaRPr lang="en-US" sz="1200" dirty="0">
              <a:solidFill>
                <a:schemeClr val="tx2">
                  <a:shade val="90000"/>
                </a:schemeClr>
              </a:solidFill>
              <a:latin typeface="+mn-lt"/>
            </a:endParaRPr>
          </a:p>
        </p:txBody>
      </p:sp>
      <p:sp>
        <p:nvSpPr>
          <p:cNvPr id="2" name="Title 1"/>
          <p:cNvSpPr>
            <a:spLocks noGrp="1"/>
          </p:cNvSpPr>
          <p:nvPr>
            <p:ph type="title" idx="4294967295"/>
          </p:nvPr>
        </p:nvSpPr>
        <p:spPr>
          <a:xfrm>
            <a:off x="457200" y="457200"/>
            <a:ext cx="8229600" cy="1390650"/>
          </a:xfrm>
        </p:spPr>
        <p:txBody>
          <a:bodyPr>
            <a:normAutofit fontScale="90000"/>
          </a:bodyPr>
          <a:lstStyle/>
          <a:p>
            <a:pPr algn="ctr" eaLnBrk="1" hangingPunct="1">
              <a:defRPr/>
            </a:pPr>
            <a:r>
              <a:rPr lang="en-US" sz="4500" dirty="0" smtClean="0"/>
              <a:t>Incomplete and Missing</a:t>
            </a:r>
            <a:br>
              <a:rPr lang="en-US" sz="4500" dirty="0" smtClean="0"/>
            </a:br>
            <a:r>
              <a:rPr lang="en-US" sz="4500" dirty="0" smtClean="0"/>
              <a:t>Exemption Certificates</a:t>
            </a:r>
          </a:p>
        </p:txBody>
      </p:sp>
      <p:sp>
        <p:nvSpPr>
          <p:cNvPr id="20484" name="Content Placeholder 2"/>
          <p:cNvSpPr>
            <a:spLocks noGrp="1"/>
          </p:cNvSpPr>
          <p:nvPr>
            <p:ph idx="4294967295"/>
          </p:nvPr>
        </p:nvSpPr>
        <p:spPr>
          <a:xfrm>
            <a:off x="457200" y="2849563"/>
            <a:ext cx="8229600" cy="2636837"/>
          </a:xfrm>
        </p:spPr>
        <p:txBody>
          <a:bodyPr/>
          <a:lstStyle/>
          <a:p>
            <a:pPr eaLnBrk="1" hangingPunct="1"/>
            <a:r>
              <a:rPr lang="en-US" sz="2400" smtClean="0"/>
              <a:t>States may require the seller obtain complete certificates (or other acceptable documentation) to replace incomplete certificates.</a:t>
            </a:r>
            <a:br>
              <a:rPr lang="en-US" sz="2400" smtClean="0"/>
            </a:br>
            <a:endParaRPr lang="en-US" sz="2400" smtClean="0"/>
          </a:p>
          <a:p>
            <a:r>
              <a:rPr lang="en-US" sz="2400" smtClean="0"/>
              <a:t>If no certificate is on file, treat the sale as taxable according to state law.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E56E1DAD-DE3F-4445-B2FC-76ADDDDC69BF}" type="slidenum">
              <a:rPr lang="en-US"/>
              <a:pPr>
                <a:defRPr/>
              </a:pPr>
              <a:t>15</a:t>
            </a:fld>
            <a:endParaRPr lang="en-US" dirty="0"/>
          </a:p>
        </p:txBody>
      </p:sp>
      <p:sp>
        <p:nvSpPr>
          <p:cNvPr id="21507" name="Title 1"/>
          <p:cNvSpPr>
            <a:spLocks noGrp="1"/>
          </p:cNvSpPr>
          <p:nvPr>
            <p:ph type="title"/>
          </p:nvPr>
        </p:nvSpPr>
        <p:spPr>
          <a:xfrm>
            <a:off x="457200" y="533400"/>
            <a:ext cx="8229600" cy="1143000"/>
          </a:xfrm>
        </p:spPr>
        <p:txBody>
          <a:bodyPr/>
          <a:lstStyle/>
          <a:p>
            <a:pPr algn="ctr" eaLnBrk="1" hangingPunct="1"/>
            <a:r>
              <a:rPr lang="en-US" sz="4500" smtClean="0"/>
              <a:t>120-Day Rule</a:t>
            </a:r>
          </a:p>
        </p:txBody>
      </p:sp>
      <p:sp>
        <p:nvSpPr>
          <p:cNvPr id="21508" name="Content Placeholder 2"/>
          <p:cNvSpPr>
            <a:spLocks noGrp="1"/>
          </p:cNvSpPr>
          <p:nvPr>
            <p:ph idx="1"/>
          </p:nvPr>
        </p:nvSpPr>
        <p:spPr>
          <a:xfrm>
            <a:off x="457200" y="2667000"/>
            <a:ext cx="8229600" cy="3200400"/>
          </a:xfrm>
        </p:spPr>
        <p:txBody>
          <a:bodyPr/>
          <a:lstStyle/>
          <a:p>
            <a:pPr marL="0" indent="0" eaLnBrk="1" hangingPunct="1">
              <a:buFont typeface="Wingdings 2" pitchFamily="18" charset="2"/>
              <a:buNone/>
            </a:pPr>
            <a:r>
              <a:rPr lang="en-US" sz="2400" smtClean="0"/>
              <a:t>Within 120 days after receiving a request for substantiation of exempt sales from a member state, a seller with missing or incomplete exemption certificates must provide: </a:t>
            </a:r>
          </a:p>
          <a:p>
            <a:pPr marL="750888" lvl="1" indent="-285750" eaLnBrk="1" hangingPunct="1"/>
            <a:r>
              <a:rPr lang="en-US" smtClean="0"/>
              <a:t>fully completed exemption certificate </a:t>
            </a:r>
            <a:r>
              <a:rPr lang="en-US" b="1" u="sng" smtClean="0"/>
              <a:t>taken in good faith</a:t>
            </a:r>
            <a:r>
              <a:rPr lang="en-US" smtClean="0"/>
              <a:t> from the purchaser, or</a:t>
            </a:r>
          </a:p>
          <a:p>
            <a:pPr marL="750888" lvl="1" indent="-285750" eaLnBrk="1" hangingPunct="1"/>
            <a:r>
              <a:rPr lang="en-US" smtClean="0"/>
              <a:t>other information acceptable to the state establishing that the transaction was not subject to the tax.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E8C12814-9C72-4C08-A8BB-19C4F1C47141}" type="slidenum">
              <a:rPr lang="en-US"/>
              <a:pPr>
                <a:defRPr/>
              </a:pPr>
              <a:t>16</a:t>
            </a:fld>
            <a:endParaRPr lang="en-US" dirty="0"/>
          </a:p>
        </p:txBody>
      </p:sp>
      <p:sp>
        <p:nvSpPr>
          <p:cNvPr id="22531" name="Title 1"/>
          <p:cNvSpPr>
            <a:spLocks noGrp="1"/>
          </p:cNvSpPr>
          <p:nvPr>
            <p:ph type="title" idx="4294967295"/>
          </p:nvPr>
        </p:nvSpPr>
        <p:spPr>
          <a:xfrm>
            <a:off x="457200" y="533400"/>
            <a:ext cx="8229600" cy="1143000"/>
          </a:xfrm>
        </p:spPr>
        <p:txBody>
          <a:bodyPr/>
          <a:lstStyle/>
          <a:p>
            <a:pPr algn="ctr" eaLnBrk="1" hangingPunct="1"/>
            <a:r>
              <a:rPr lang="en-US" sz="4500" smtClean="0">
                <a:solidFill>
                  <a:schemeClr val="tx1"/>
                </a:solidFill>
              </a:rPr>
              <a:t>120-Day Rule</a:t>
            </a:r>
          </a:p>
        </p:txBody>
      </p:sp>
      <p:sp>
        <p:nvSpPr>
          <p:cNvPr id="22532" name="Content Placeholder 2"/>
          <p:cNvSpPr>
            <a:spLocks noGrp="1"/>
          </p:cNvSpPr>
          <p:nvPr>
            <p:ph idx="4294967295"/>
          </p:nvPr>
        </p:nvSpPr>
        <p:spPr>
          <a:xfrm>
            <a:off x="457200" y="2895600"/>
            <a:ext cx="8229600" cy="3048000"/>
          </a:xfrm>
        </p:spPr>
        <p:txBody>
          <a:bodyPr/>
          <a:lstStyle/>
          <a:p>
            <a:pPr marL="0" indent="0"/>
            <a:r>
              <a:rPr lang="en-US" sz="2400" smtClean="0"/>
              <a:t>The 120-day rule starts subsequent to a request for substantiation by a member state of missing or incomplete certificates. </a:t>
            </a:r>
          </a:p>
          <a:p>
            <a:pPr marL="0" indent="0" eaLnBrk="1" hangingPunct="1">
              <a:buFont typeface="Wingdings 2" pitchFamily="18" charset="2"/>
              <a:buNone/>
            </a:pPr>
            <a:endParaRPr lang="en-US" sz="2400" smtClean="0"/>
          </a:p>
          <a:p>
            <a:pPr marL="0" indent="0"/>
            <a:r>
              <a:rPr lang="en-US" sz="2400" smtClean="0"/>
              <a:t>A general notice of intention to conduct an audit on a seller’s exempt sales is not sufficient to trigger the start of the “120-day” period.</a:t>
            </a:r>
            <a:br>
              <a:rPr lang="en-US" sz="2400" smtClean="0"/>
            </a:b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593ABF1-2BAB-421B-9335-D606703D9E69}" type="slidenum">
              <a:rPr lang="en-US" sz="1200">
                <a:solidFill>
                  <a:schemeClr val="tx2">
                    <a:shade val="90000"/>
                  </a:schemeClr>
                </a:solidFill>
                <a:latin typeface="+mn-lt"/>
              </a:rPr>
              <a:pPr algn="r" fontAlgn="auto">
                <a:spcBef>
                  <a:spcPts val="0"/>
                </a:spcBef>
                <a:spcAft>
                  <a:spcPts val="0"/>
                </a:spcAft>
                <a:defRPr/>
              </a:pPr>
              <a:t>17</a:t>
            </a:fld>
            <a:endParaRPr lang="en-US" sz="1200" dirty="0">
              <a:solidFill>
                <a:schemeClr val="tx2">
                  <a:shade val="90000"/>
                </a:schemeClr>
              </a:solidFill>
              <a:latin typeface="+mn-lt"/>
            </a:endParaRPr>
          </a:p>
        </p:txBody>
      </p:sp>
      <p:sp>
        <p:nvSpPr>
          <p:cNvPr id="23555" name="Title 1"/>
          <p:cNvSpPr>
            <a:spLocks noGrp="1"/>
          </p:cNvSpPr>
          <p:nvPr>
            <p:ph type="title" idx="4294967295"/>
          </p:nvPr>
        </p:nvSpPr>
        <p:spPr>
          <a:xfrm>
            <a:off x="457200" y="704850"/>
            <a:ext cx="8229600" cy="819150"/>
          </a:xfrm>
        </p:spPr>
        <p:txBody>
          <a:bodyPr/>
          <a:lstStyle/>
          <a:p>
            <a:pPr algn="ctr" eaLnBrk="1" hangingPunct="1"/>
            <a:r>
              <a:rPr lang="en-US" smtClean="0"/>
              <a:t>Good Faith Standards</a:t>
            </a:r>
          </a:p>
        </p:txBody>
      </p:sp>
      <p:sp>
        <p:nvSpPr>
          <p:cNvPr id="23556" name="Content Placeholder 2"/>
          <p:cNvSpPr>
            <a:spLocks noGrp="1"/>
          </p:cNvSpPr>
          <p:nvPr>
            <p:ph idx="4294967295"/>
          </p:nvPr>
        </p:nvSpPr>
        <p:spPr>
          <a:xfrm>
            <a:off x="457200" y="2133600"/>
            <a:ext cx="8229600" cy="4114800"/>
          </a:xfrm>
        </p:spPr>
        <p:txBody>
          <a:bodyPr/>
          <a:lstStyle/>
          <a:p>
            <a:pPr marL="0" indent="15875">
              <a:buFont typeface="Wingdings 2" pitchFamily="18" charset="2"/>
              <a:buNone/>
            </a:pPr>
            <a:r>
              <a:rPr lang="en-US" sz="2400" smtClean="0"/>
              <a:t>“Good faith” means that the exemption claimed on an exemption certificate must be:</a:t>
            </a:r>
            <a:br>
              <a:rPr lang="en-US" sz="2400" smtClean="0"/>
            </a:br>
            <a:endParaRPr lang="en-US" sz="2400" smtClean="0"/>
          </a:p>
          <a:p>
            <a:pPr marL="0" indent="15875"/>
            <a:r>
              <a:rPr lang="en-US" sz="2400" smtClean="0"/>
              <a:t>statutorily available on the date of the transaction in the jurisdiction where the transaction is sourced,</a:t>
            </a:r>
          </a:p>
          <a:p>
            <a:pPr marL="0" indent="15875">
              <a:buFont typeface="Wingdings 2" pitchFamily="18" charset="2"/>
              <a:buNone/>
            </a:pPr>
            <a:endParaRPr lang="en-US" sz="2400" smtClean="0"/>
          </a:p>
          <a:p>
            <a:pPr marL="0" indent="15875"/>
            <a:r>
              <a:rPr lang="en-US" sz="2400" smtClean="0"/>
              <a:t>applicable to the item being purchased, and</a:t>
            </a:r>
          </a:p>
          <a:p>
            <a:pPr marL="0" indent="15875">
              <a:buFont typeface="Wingdings 2" pitchFamily="18" charset="2"/>
              <a:buNone/>
            </a:pPr>
            <a:endParaRPr lang="en-US" sz="2400" smtClean="0"/>
          </a:p>
          <a:p>
            <a:pPr marL="0" indent="15875"/>
            <a:r>
              <a:rPr lang="en-US" sz="2400" smtClean="0"/>
              <a:t>reasonable for the purchaser’s type of business.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B2A91704-13CC-4CC7-8AA8-A2325AD0CFFD}" type="slidenum">
              <a:rPr lang="en-US"/>
              <a:pPr>
                <a:defRPr/>
              </a:pPr>
              <a:t>18</a:t>
            </a:fld>
            <a:endParaRPr lang="en-US" dirty="0"/>
          </a:p>
        </p:txBody>
      </p:sp>
      <p:sp>
        <p:nvSpPr>
          <p:cNvPr id="24579" name="Title 1"/>
          <p:cNvSpPr>
            <a:spLocks noGrp="1"/>
          </p:cNvSpPr>
          <p:nvPr>
            <p:ph type="title"/>
          </p:nvPr>
        </p:nvSpPr>
        <p:spPr>
          <a:xfrm>
            <a:off x="457200" y="304800"/>
            <a:ext cx="8229600" cy="1143000"/>
          </a:xfrm>
        </p:spPr>
        <p:txBody>
          <a:bodyPr/>
          <a:lstStyle/>
          <a:p>
            <a:pPr algn="ctr" eaLnBrk="1" hangingPunct="1"/>
            <a:r>
              <a:rPr lang="en-US" smtClean="0"/>
              <a:t>Good Faith Standards</a:t>
            </a:r>
          </a:p>
        </p:txBody>
      </p:sp>
      <p:sp>
        <p:nvSpPr>
          <p:cNvPr id="24580" name="Content Placeholder 2"/>
          <p:cNvSpPr>
            <a:spLocks noGrp="1"/>
          </p:cNvSpPr>
          <p:nvPr>
            <p:ph idx="1"/>
          </p:nvPr>
        </p:nvSpPr>
        <p:spPr>
          <a:xfrm>
            <a:off x="457200" y="2514600"/>
            <a:ext cx="8229600" cy="3429000"/>
          </a:xfrm>
        </p:spPr>
        <p:txBody>
          <a:bodyPr/>
          <a:lstStyle/>
          <a:p>
            <a:pPr>
              <a:buFont typeface="Wingdings 2" pitchFamily="18" charset="2"/>
              <a:buNone/>
            </a:pPr>
            <a:r>
              <a:rPr lang="en-US" sz="2400" smtClean="0"/>
              <a:t>Member states may use the “good faith” standard when reviewing exemption information received after the seller was notified of the “120-day” period to obtain missing or incomplete certificates. </a:t>
            </a:r>
            <a:br>
              <a:rPr lang="en-US" sz="2400" smtClean="0"/>
            </a:br>
            <a:endParaRPr lang="en-US" sz="2400" smtClean="0"/>
          </a:p>
          <a:p>
            <a:r>
              <a:rPr lang="en-US" sz="2400" smtClean="0"/>
              <a:t>The “good faith” standards do not apply when reviewing fully completed exemption certificates received at the time of sale or within 90-days from the date of sale.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47DAB57B-A8BC-4E47-BA0E-B246E4FF01CD}" type="slidenum">
              <a:rPr lang="en-US" sz="1200">
                <a:solidFill>
                  <a:schemeClr val="tx2">
                    <a:shade val="90000"/>
                  </a:schemeClr>
                </a:solidFill>
                <a:latin typeface="+mn-lt"/>
              </a:rPr>
              <a:pPr algn="r" fontAlgn="auto">
                <a:spcBef>
                  <a:spcPts val="0"/>
                </a:spcBef>
                <a:spcAft>
                  <a:spcPts val="0"/>
                </a:spcAft>
                <a:defRPr/>
              </a:pPr>
              <a:t>19</a:t>
            </a:fld>
            <a:endParaRPr lang="en-US" sz="1200" dirty="0">
              <a:solidFill>
                <a:schemeClr val="tx2">
                  <a:shade val="90000"/>
                </a:schemeClr>
              </a:solidFill>
              <a:latin typeface="+mn-lt"/>
            </a:endParaRPr>
          </a:p>
        </p:txBody>
      </p:sp>
      <p:sp>
        <p:nvSpPr>
          <p:cNvPr id="25603" name="Title 1"/>
          <p:cNvSpPr>
            <a:spLocks noGrp="1"/>
          </p:cNvSpPr>
          <p:nvPr>
            <p:ph type="title" idx="4294967295"/>
          </p:nvPr>
        </p:nvSpPr>
        <p:spPr>
          <a:xfrm>
            <a:off x="457200" y="304800"/>
            <a:ext cx="8229600" cy="1143000"/>
          </a:xfrm>
        </p:spPr>
        <p:txBody>
          <a:bodyPr/>
          <a:lstStyle/>
          <a:p>
            <a:pPr algn="ctr" eaLnBrk="1" hangingPunct="1"/>
            <a:r>
              <a:rPr lang="en-US" smtClean="0"/>
              <a:t>Good Faith Standards</a:t>
            </a:r>
          </a:p>
        </p:txBody>
      </p:sp>
      <p:sp>
        <p:nvSpPr>
          <p:cNvPr id="25604" name="Content Placeholder 2"/>
          <p:cNvSpPr>
            <a:spLocks noGrp="1"/>
          </p:cNvSpPr>
          <p:nvPr>
            <p:ph idx="4294967295"/>
          </p:nvPr>
        </p:nvSpPr>
        <p:spPr>
          <a:xfrm>
            <a:off x="457200" y="1981200"/>
            <a:ext cx="8229600" cy="4572000"/>
          </a:xfrm>
        </p:spPr>
        <p:txBody>
          <a:bodyPr/>
          <a:lstStyle/>
          <a:p>
            <a:pPr marL="742950" lvl="1" indent="-285750"/>
            <a:r>
              <a:rPr lang="en-US" sz="2000" smtClean="0"/>
              <a:t>Member states may allow for periods longer than the minimum</a:t>
            </a:r>
          </a:p>
          <a:p>
            <a:pPr marL="1143000" lvl="2" indent="-228600"/>
            <a:r>
              <a:rPr lang="en-US" sz="2000" smtClean="0"/>
              <a:t>90 days from the date of sale to obtain fully completed exemption certificates to be relieved of tax liability otherwise applicable, or</a:t>
            </a:r>
          </a:p>
          <a:p>
            <a:pPr marL="1143000" lvl="2" indent="-228600"/>
            <a:r>
              <a:rPr lang="en-US" sz="2000" smtClean="0"/>
              <a:t>120 days after the request to substantiate missing certificates or other acceptable documentation.</a:t>
            </a:r>
          </a:p>
          <a:p>
            <a:pPr marL="1143000" lvl="2" indent="-228600"/>
            <a:endParaRPr lang="en-US" sz="2000" smtClean="0"/>
          </a:p>
          <a:p>
            <a:r>
              <a:rPr lang="en-US" sz="2000" smtClean="0"/>
              <a:t>A member state is not required to apply the “good faith” standard to fully completed exemption certificates. </a:t>
            </a:r>
            <a:br>
              <a:rPr lang="en-US" sz="2000" smtClean="0"/>
            </a:br>
            <a:endParaRPr lang="en-US" sz="2000" smtClean="0"/>
          </a:p>
          <a:p>
            <a:r>
              <a:rPr lang="en-US" sz="2000" smtClean="0"/>
              <a:t>Application of the “good faith” standard to exemption certificates received after the 90-day period from the date of sale is based on state policy, procedure, or law. </a:t>
            </a:r>
          </a:p>
          <a:p>
            <a:endParaRPr lang="en-US"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E3C438FA-8C40-4941-8CF0-E7119DA1BE92}" type="slidenum">
              <a:rPr lang="en-US"/>
              <a:pPr>
                <a:defRPr/>
              </a:pPr>
              <a:t>2</a:t>
            </a:fld>
            <a:endParaRPr lang="en-US" dirty="0"/>
          </a:p>
        </p:txBody>
      </p:sp>
      <p:sp>
        <p:nvSpPr>
          <p:cNvPr id="8195" name="Rectangle 2"/>
          <p:cNvSpPr>
            <a:spLocks noGrp="1"/>
          </p:cNvSpPr>
          <p:nvPr>
            <p:ph type="title"/>
          </p:nvPr>
        </p:nvSpPr>
        <p:spPr>
          <a:xfrm>
            <a:off x="457200" y="685800"/>
            <a:ext cx="8229600" cy="1143000"/>
          </a:xfrm>
        </p:spPr>
        <p:txBody>
          <a:bodyPr/>
          <a:lstStyle/>
          <a:p>
            <a:pPr algn="ctr" eaLnBrk="1" hangingPunct="1"/>
            <a:r>
              <a:rPr lang="en-US" sz="4600" smtClean="0"/>
              <a:t>Streamlined Sales and Use Tax Agreement (SSUTA)</a:t>
            </a:r>
          </a:p>
        </p:txBody>
      </p:sp>
      <p:sp>
        <p:nvSpPr>
          <p:cNvPr id="8196" name="Rectangle 3"/>
          <p:cNvSpPr>
            <a:spLocks noGrp="1"/>
          </p:cNvSpPr>
          <p:nvPr>
            <p:ph type="body" idx="1"/>
          </p:nvPr>
        </p:nvSpPr>
        <p:spPr>
          <a:xfrm>
            <a:off x="457200" y="2392363"/>
            <a:ext cx="8229600" cy="4084637"/>
          </a:xfrm>
        </p:spPr>
        <p:txBody>
          <a:bodyPr/>
          <a:lstStyle/>
          <a:p>
            <a:pPr eaLnBrk="1" hangingPunct="1">
              <a:buFont typeface="Wingdings 2" pitchFamily="18" charset="2"/>
              <a:buNone/>
            </a:pPr>
            <a:r>
              <a:rPr lang="en-US" sz="2400" smtClean="0"/>
              <a:t>States adopting the SSUTA are required to administer  sales tax exemption certificates in compliance with the provisions of SSUTA (</a:t>
            </a:r>
            <a:r>
              <a:rPr lang="en-US" sz="2400" i="1" smtClean="0"/>
              <a:t>i.e.,</a:t>
            </a:r>
            <a:r>
              <a:rPr lang="en-US" sz="2400" smtClean="0"/>
              <a:t> § 317). </a:t>
            </a:r>
          </a:p>
          <a:p>
            <a:pPr eaLnBrk="1" hangingPunct="1">
              <a:buFont typeface="Wingdings 2" pitchFamily="18" charset="2"/>
              <a:buNone/>
            </a:pPr>
            <a:endParaRPr lang="en-US" sz="2400" smtClean="0"/>
          </a:p>
          <a:p>
            <a:pPr eaLnBrk="1" hangingPunct="1"/>
            <a:r>
              <a:rPr lang="en-US" sz="2400" smtClean="0"/>
              <a:t>Sellers that comply with the exemption certificate provisions of SSUTA are relieved of any liability for an otherwise taxable transaction.</a:t>
            </a:r>
          </a:p>
          <a:p>
            <a:pPr eaLnBrk="1" hangingPunct="1"/>
            <a:r>
              <a:rPr lang="en-US" sz="2400" smtClean="0"/>
              <a:t>A purchaser remains liable for the tax on an erroneously claimed exemption (including any applicable penalties and interest).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B0229857-5B73-4B48-852A-545EFE3F5C80}" type="slidenum">
              <a:rPr lang="en-US"/>
              <a:pPr>
                <a:defRPr/>
              </a:pPr>
              <a:t>20</a:t>
            </a:fld>
            <a:endParaRPr lang="en-US" dirty="0"/>
          </a:p>
        </p:txBody>
      </p:sp>
      <p:sp>
        <p:nvSpPr>
          <p:cNvPr id="2" name="Title 1"/>
          <p:cNvSpPr>
            <a:spLocks noGrp="1"/>
          </p:cNvSpPr>
          <p:nvPr>
            <p:ph type="title"/>
          </p:nvPr>
        </p:nvSpPr>
        <p:spPr>
          <a:xfrm>
            <a:off x="457200" y="381000"/>
            <a:ext cx="8229600" cy="1314450"/>
          </a:xfrm>
        </p:spPr>
        <p:txBody>
          <a:bodyPr>
            <a:normAutofit fontScale="90000"/>
          </a:bodyPr>
          <a:lstStyle/>
          <a:p>
            <a:pPr algn="ctr" eaLnBrk="1" hangingPunct="1">
              <a:defRPr/>
            </a:pPr>
            <a:r>
              <a:rPr lang="en-US" sz="4500" dirty="0" smtClean="0"/>
              <a:t>Handling Exemption Certificates</a:t>
            </a:r>
            <a:br>
              <a:rPr lang="en-US" sz="4500" dirty="0" smtClean="0"/>
            </a:br>
            <a:r>
              <a:rPr lang="en-US" sz="4500" dirty="0" smtClean="0"/>
              <a:t>in an Audit</a:t>
            </a:r>
          </a:p>
        </p:txBody>
      </p:sp>
      <p:sp>
        <p:nvSpPr>
          <p:cNvPr id="26628" name="Content Placeholder 2"/>
          <p:cNvSpPr>
            <a:spLocks noGrp="1"/>
          </p:cNvSpPr>
          <p:nvPr>
            <p:ph idx="1"/>
          </p:nvPr>
        </p:nvSpPr>
        <p:spPr>
          <a:xfrm>
            <a:off x="457200" y="2057400"/>
            <a:ext cx="8229600" cy="4267200"/>
          </a:xfrm>
        </p:spPr>
        <p:txBody>
          <a:bodyPr/>
          <a:lstStyle/>
          <a:p>
            <a:pPr eaLnBrk="1" hangingPunct="1">
              <a:buFont typeface="Wingdings 2" pitchFamily="18" charset="2"/>
              <a:buNone/>
            </a:pPr>
            <a:r>
              <a:rPr lang="en-US" sz="2400" smtClean="0"/>
              <a:t>If an exemption certificate is subject to “good faith standards,”  an auditor can examine the validity of the certificate (or other documentation retained by a seller). </a:t>
            </a:r>
          </a:p>
          <a:p>
            <a:pPr>
              <a:buFont typeface="Wingdings 2" pitchFamily="18" charset="2"/>
              <a:buNone/>
            </a:pPr>
            <a:r>
              <a:rPr lang="en-US" sz="2400" smtClean="0"/>
              <a:t>A certificate (or other documentation) can be considered invalid if:</a:t>
            </a:r>
          </a:p>
          <a:p>
            <a:r>
              <a:rPr lang="en-US" sz="2400" smtClean="0"/>
              <a:t>Not complete (still complete if all SSUTA Exemption Certificate information on the form is provided);</a:t>
            </a:r>
          </a:p>
          <a:p>
            <a:r>
              <a:rPr lang="en-US" sz="2400" smtClean="0"/>
              <a:t>Exemption claimed does not exist; or </a:t>
            </a:r>
          </a:p>
          <a:p>
            <a:r>
              <a:rPr lang="en-US" sz="2400" smtClean="0"/>
              <a:t>Not reasonable for the seller to believe that the purchaser is entitled to the exemption.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401AC2D5-3C2B-4CE1-8F02-4796B74E3AC5}" type="slidenum">
              <a:rPr lang="en-US"/>
              <a:pPr>
                <a:defRPr/>
              </a:pPr>
              <a:t>21</a:t>
            </a:fld>
            <a:endParaRPr lang="en-US" dirty="0"/>
          </a:p>
        </p:txBody>
      </p:sp>
      <p:sp>
        <p:nvSpPr>
          <p:cNvPr id="27651" name="Title 1"/>
          <p:cNvSpPr>
            <a:spLocks noGrp="1"/>
          </p:cNvSpPr>
          <p:nvPr>
            <p:ph type="title"/>
          </p:nvPr>
        </p:nvSpPr>
        <p:spPr>
          <a:xfrm>
            <a:off x="457200" y="704850"/>
            <a:ext cx="8229600" cy="819150"/>
          </a:xfrm>
        </p:spPr>
        <p:txBody>
          <a:bodyPr/>
          <a:lstStyle/>
          <a:p>
            <a:pPr algn="ctr" eaLnBrk="1" hangingPunct="1"/>
            <a:r>
              <a:rPr lang="en-US" smtClean="0"/>
              <a:t>Relief from Tax Liability </a:t>
            </a:r>
            <a:r>
              <a:rPr lang="en-US" sz="2000" smtClean="0"/>
              <a:t>(State Option)</a:t>
            </a:r>
          </a:p>
        </p:txBody>
      </p:sp>
      <p:sp>
        <p:nvSpPr>
          <p:cNvPr id="27652" name="Content Placeholder 2"/>
          <p:cNvSpPr>
            <a:spLocks noGrp="1"/>
          </p:cNvSpPr>
          <p:nvPr>
            <p:ph idx="1"/>
          </p:nvPr>
        </p:nvSpPr>
        <p:spPr>
          <a:xfrm>
            <a:off x="457200" y="1905000"/>
            <a:ext cx="8229600" cy="4572000"/>
          </a:xfrm>
        </p:spPr>
        <p:txBody>
          <a:bodyPr/>
          <a:lstStyle/>
          <a:p>
            <a:pPr marL="0" indent="15875" eaLnBrk="1" hangingPunct="1"/>
            <a:r>
              <a:rPr lang="en-US" sz="2400" smtClean="0"/>
              <a:t>Member states must provide sellers relief from tax liability for an exempt transaction if the seller provides a fully completed exemption certificate received at the time of sale, or within 90 days of the sale, or other documentation.</a:t>
            </a:r>
            <a:br>
              <a:rPr lang="en-US" sz="2400" smtClean="0"/>
            </a:br>
            <a:endParaRPr lang="en-US" sz="2400" smtClean="0"/>
          </a:p>
          <a:p>
            <a:pPr marL="0" indent="15875" eaLnBrk="1" hangingPunct="1"/>
            <a:r>
              <a:rPr lang="en-US" sz="2400" smtClean="0"/>
              <a:t>Exception:  Liability is not relieved even if received within 120 days of notice if: </a:t>
            </a:r>
          </a:p>
          <a:p>
            <a:pPr marL="742950" lvl="1" indent="-285750" eaLnBrk="1" hangingPunct="1"/>
            <a:r>
              <a:rPr lang="en-US" smtClean="0"/>
              <a:t>the seller had knowledge or had reason to know that the information provided was materially false, or</a:t>
            </a:r>
          </a:p>
          <a:p>
            <a:pPr marL="742950" lvl="1" indent="-285750" eaLnBrk="1" hangingPunct="1"/>
            <a:r>
              <a:rPr lang="en-US" smtClean="0"/>
              <a:t>the seller knowingly participated in activity intended to purposefully evade the tax.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670D2DEF-C2C5-49E2-9B24-524B996440AD}" type="slidenum">
              <a:rPr lang="en-US" sz="1200">
                <a:solidFill>
                  <a:schemeClr val="tx2">
                    <a:shade val="90000"/>
                  </a:schemeClr>
                </a:solidFill>
                <a:latin typeface="+mn-lt"/>
              </a:rPr>
              <a:pPr algn="r" fontAlgn="auto">
                <a:spcBef>
                  <a:spcPts val="0"/>
                </a:spcBef>
                <a:spcAft>
                  <a:spcPts val="0"/>
                </a:spcAft>
                <a:defRPr/>
              </a:pPr>
              <a:t>22</a:t>
            </a:fld>
            <a:endParaRPr lang="en-US" sz="1200" dirty="0">
              <a:solidFill>
                <a:schemeClr val="tx2">
                  <a:shade val="90000"/>
                </a:schemeClr>
              </a:solidFill>
              <a:latin typeface="+mn-lt"/>
            </a:endParaRPr>
          </a:p>
        </p:txBody>
      </p:sp>
      <p:sp>
        <p:nvSpPr>
          <p:cNvPr id="28675" name="Title 1"/>
          <p:cNvSpPr>
            <a:spLocks noGrp="1"/>
          </p:cNvSpPr>
          <p:nvPr>
            <p:ph type="title" idx="4294967295"/>
          </p:nvPr>
        </p:nvSpPr>
        <p:spPr>
          <a:xfrm>
            <a:off x="457200" y="704850"/>
            <a:ext cx="8229600" cy="819150"/>
          </a:xfrm>
        </p:spPr>
        <p:txBody>
          <a:bodyPr/>
          <a:lstStyle/>
          <a:p>
            <a:pPr algn="ctr" eaLnBrk="1" hangingPunct="1"/>
            <a:r>
              <a:rPr lang="en-US" smtClean="0"/>
              <a:t>Relief from Tax Liability </a:t>
            </a:r>
            <a:r>
              <a:rPr lang="en-US" sz="2000" smtClean="0"/>
              <a:t>(Business Option)</a:t>
            </a:r>
          </a:p>
        </p:txBody>
      </p:sp>
      <p:sp>
        <p:nvSpPr>
          <p:cNvPr id="28676" name="Content Placeholder 2"/>
          <p:cNvSpPr>
            <a:spLocks noGrp="1"/>
          </p:cNvSpPr>
          <p:nvPr>
            <p:ph idx="4294967295"/>
          </p:nvPr>
        </p:nvSpPr>
        <p:spPr>
          <a:xfrm>
            <a:off x="457200" y="1828800"/>
            <a:ext cx="8229600" cy="4800600"/>
          </a:xfrm>
        </p:spPr>
        <p:txBody>
          <a:bodyPr/>
          <a:lstStyle/>
          <a:p>
            <a:pPr marL="0" indent="15875" eaLnBrk="1" hangingPunct="1"/>
            <a:r>
              <a:rPr lang="en-US" sz="2400" smtClean="0"/>
              <a:t>The seller is relieved of any tax liability for an exempt transaction if it provides the exemption certificate or acceptable exemption information within the 120 days of notice. A state may provide sellers with more than 120-days; that period is the minimum time a state must provide a seller to obtain complete exemption information.</a:t>
            </a:r>
          </a:p>
          <a:p>
            <a:pPr marL="0" indent="15875" eaLnBrk="1" hangingPunct="1"/>
            <a:r>
              <a:rPr lang="en-US" sz="2400" smtClean="0"/>
              <a:t>Exception:  Liability is not relieved even if received within 120 days of notice if: </a:t>
            </a:r>
          </a:p>
          <a:p>
            <a:pPr marL="742950" lvl="1" indent="-285750" eaLnBrk="1" hangingPunct="1"/>
            <a:r>
              <a:rPr lang="en-US" smtClean="0"/>
              <a:t>the seller had knowledge or had reason to know that the information provided was materially false, or</a:t>
            </a:r>
          </a:p>
          <a:p>
            <a:pPr marL="742950" lvl="1" indent="-285750" eaLnBrk="1" hangingPunct="1"/>
            <a:r>
              <a:rPr lang="en-US" smtClean="0"/>
              <a:t>the seller knowingly participated in activity intended to purposefully evade the tax.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C1C1A706-2B29-4CA8-BD98-33A4A8B95F66}" type="slidenum">
              <a:rPr lang="en-US"/>
              <a:pPr>
                <a:defRPr/>
              </a:pPr>
              <a:t>23</a:t>
            </a:fld>
            <a:endParaRPr lang="en-US" dirty="0"/>
          </a:p>
        </p:txBody>
      </p:sp>
      <p:sp>
        <p:nvSpPr>
          <p:cNvPr id="29699" name="Rectangle 2"/>
          <p:cNvSpPr>
            <a:spLocks noGrp="1"/>
          </p:cNvSpPr>
          <p:nvPr>
            <p:ph type="title"/>
          </p:nvPr>
        </p:nvSpPr>
        <p:spPr/>
        <p:txBody>
          <a:bodyPr/>
          <a:lstStyle/>
          <a:p>
            <a:pPr algn="ctr" eaLnBrk="1" hangingPunct="1"/>
            <a:r>
              <a:rPr lang="en-US" sz="4000" smtClean="0"/>
              <a:t>Burden of Proof Claiming a Certificate is Materially False Within 120-day Period</a:t>
            </a:r>
          </a:p>
        </p:txBody>
      </p:sp>
      <p:sp>
        <p:nvSpPr>
          <p:cNvPr id="29700" name="Rectangle 3"/>
          <p:cNvSpPr>
            <a:spLocks noGrp="1"/>
          </p:cNvSpPr>
          <p:nvPr>
            <p:ph type="body" idx="1"/>
          </p:nvPr>
        </p:nvSpPr>
        <p:spPr>
          <a:xfrm>
            <a:off x="457200" y="3048000"/>
            <a:ext cx="8229600" cy="1828800"/>
          </a:xfrm>
        </p:spPr>
        <p:txBody>
          <a:bodyPr/>
          <a:lstStyle/>
          <a:p>
            <a:pPr eaLnBrk="1" hangingPunct="1"/>
            <a:r>
              <a:rPr lang="en-US" sz="2400" smtClean="0"/>
              <a:t>The state must establish that the seller had knowledge or had reason to know at the time the information was provided that the information was materially false for a transaction to be considered taxable.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6559A9AF-8AFF-444C-A126-645FA49FA9E6}" type="slidenum">
              <a:rPr lang="en-US"/>
              <a:pPr>
                <a:defRPr/>
              </a:pPr>
              <a:t>24</a:t>
            </a:fld>
            <a:endParaRPr lang="en-US" dirty="0"/>
          </a:p>
        </p:txBody>
      </p:sp>
      <p:sp>
        <p:nvSpPr>
          <p:cNvPr id="30723" name="Rectangle 2"/>
          <p:cNvSpPr>
            <a:spLocks noGrp="1"/>
          </p:cNvSpPr>
          <p:nvPr>
            <p:ph type="title"/>
          </p:nvPr>
        </p:nvSpPr>
        <p:spPr>
          <a:xfrm>
            <a:off x="457200" y="304800"/>
            <a:ext cx="8229600" cy="1143000"/>
          </a:xfrm>
        </p:spPr>
        <p:txBody>
          <a:bodyPr/>
          <a:lstStyle/>
          <a:p>
            <a:pPr algn="ctr" eaLnBrk="1" hangingPunct="1"/>
            <a:r>
              <a:rPr lang="en-US" sz="4600" smtClean="0"/>
              <a:t>Blanket Exemption Certificate</a:t>
            </a:r>
          </a:p>
        </p:txBody>
      </p:sp>
      <p:sp>
        <p:nvSpPr>
          <p:cNvPr id="30724" name="Rectangle 3"/>
          <p:cNvSpPr>
            <a:spLocks noGrp="1"/>
          </p:cNvSpPr>
          <p:nvPr>
            <p:ph type="body" idx="1"/>
          </p:nvPr>
        </p:nvSpPr>
        <p:spPr>
          <a:xfrm>
            <a:off x="457200" y="1905000"/>
            <a:ext cx="8229600" cy="4648200"/>
          </a:xfrm>
        </p:spPr>
        <p:txBody>
          <a:bodyPr/>
          <a:lstStyle/>
          <a:p>
            <a:r>
              <a:rPr lang="en-US" sz="2400" smtClean="0"/>
              <a:t>Member state shall allow blanket exemption certificates for all exemption purposes.</a:t>
            </a:r>
          </a:p>
          <a:p>
            <a:r>
              <a:rPr lang="en-US" sz="2400" smtClean="0"/>
              <a:t>Member states may require purchasers to update exemption certificate information or to reapply with the member state to claim certain exemptions.</a:t>
            </a:r>
          </a:p>
          <a:p>
            <a:r>
              <a:rPr lang="en-US" sz="2400" smtClean="0"/>
              <a:t>Member states may not request from sellers renewal of blanket certificates or updates of exemption certificate information or data elements when there is a recurring business relationship between the purchaser and seller.</a:t>
            </a:r>
          </a:p>
          <a:p>
            <a:r>
              <a:rPr lang="en-US" sz="2400" smtClean="0"/>
              <a:t>A recurring business relationship exists when a period of no more than twelve months elapses between sales transactions.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FC902385-635D-4693-B528-F9A296FF73C5}" type="slidenum">
              <a:rPr lang="en-US"/>
              <a:pPr>
                <a:defRPr/>
              </a:pPr>
              <a:t>25</a:t>
            </a:fld>
            <a:endParaRPr lang="en-US" dirty="0"/>
          </a:p>
        </p:txBody>
      </p:sp>
      <p:sp>
        <p:nvSpPr>
          <p:cNvPr id="31747" name="Rectangle 2"/>
          <p:cNvSpPr>
            <a:spLocks noGrp="1"/>
          </p:cNvSpPr>
          <p:nvPr>
            <p:ph type="title"/>
          </p:nvPr>
        </p:nvSpPr>
        <p:spPr/>
        <p:txBody>
          <a:bodyPr/>
          <a:lstStyle/>
          <a:p>
            <a:pPr algn="ctr" eaLnBrk="1" hangingPunct="1"/>
            <a:r>
              <a:rPr lang="en-US" smtClean="0"/>
              <a:t>Drop Shipment Rule</a:t>
            </a:r>
          </a:p>
        </p:txBody>
      </p:sp>
      <p:sp>
        <p:nvSpPr>
          <p:cNvPr id="31748" name="Rectangle 3"/>
          <p:cNvSpPr>
            <a:spLocks noGrp="1"/>
          </p:cNvSpPr>
          <p:nvPr>
            <p:ph type="body" idx="1"/>
          </p:nvPr>
        </p:nvSpPr>
        <p:spPr>
          <a:xfrm>
            <a:off x="457200" y="2239963"/>
            <a:ext cx="8229600" cy="4237037"/>
          </a:xfrm>
        </p:spPr>
        <p:txBody>
          <a:bodyPr/>
          <a:lstStyle/>
          <a:p>
            <a:pPr eaLnBrk="1" hangingPunct="1"/>
            <a:r>
              <a:rPr lang="en-US" smtClean="0"/>
              <a:t>A state shall allow a third party vendor (e.g., drop shipper) to claim a resale exemption based on an exemption certificate provided by its customer/re-seller, or any other acceptable information available to the third party vendor, showing the sale qualifies for a resale exemption. </a:t>
            </a:r>
          </a:p>
          <a:p>
            <a:r>
              <a:rPr lang="en-US" smtClean="0"/>
              <a:t>The exemption is allowed to the third party vendor regardless of whether the customer/re-seller is registered to collect and remit sales and use tax in your state.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F8238612-CA20-4912-83D5-3694D997F350}" type="slidenum">
              <a:rPr lang="en-US"/>
              <a:pPr>
                <a:defRPr/>
              </a:pPr>
              <a:t>26</a:t>
            </a:fld>
            <a:endParaRPr lang="en-US" dirty="0"/>
          </a:p>
        </p:txBody>
      </p:sp>
      <p:sp>
        <p:nvSpPr>
          <p:cNvPr id="32771" name="Rectangle 2"/>
          <p:cNvSpPr>
            <a:spLocks noGrp="1"/>
          </p:cNvSpPr>
          <p:nvPr>
            <p:ph type="title"/>
          </p:nvPr>
        </p:nvSpPr>
        <p:spPr>
          <a:xfrm>
            <a:off x="457200" y="152400"/>
            <a:ext cx="8229600" cy="1143000"/>
          </a:xfrm>
        </p:spPr>
        <p:txBody>
          <a:bodyPr/>
          <a:lstStyle/>
          <a:p>
            <a:pPr algn="ctr" eaLnBrk="1" hangingPunct="1"/>
            <a:r>
              <a:rPr lang="en-US" smtClean="0"/>
              <a:t>References and Resources</a:t>
            </a:r>
          </a:p>
        </p:txBody>
      </p:sp>
      <p:sp>
        <p:nvSpPr>
          <p:cNvPr id="32772" name="Rectangle 3"/>
          <p:cNvSpPr>
            <a:spLocks noGrp="1"/>
          </p:cNvSpPr>
          <p:nvPr>
            <p:ph type="body" idx="1"/>
          </p:nvPr>
        </p:nvSpPr>
        <p:spPr>
          <a:xfrm>
            <a:off x="457200" y="1828800"/>
            <a:ext cx="8229600" cy="4495800"/>
          </a:xfrm>
        </p:spPr>
        <p:txBody>
          <a:bodyPr/>
          <a:lstStyle/>
          <a:p>
            <a:pPr eaLnBrk="1" hangingPunct="1"/>
            <a:r>
              <a:rPr lang="en-US" sz="2200" smtClean="0"/>
              <a:t>Information based on the Streamlined Sales and Use Tax Agreement – Section 317 – Administration of Exemptions</a:t>
            </a:r>
          </a:p>
          <a:p>
            <a:pPr eaLnBrk="1" hangingPunct="1">
              <a:buFont typeface="Wingdings 2" pitchFamily="18" charset="2"/>
              <a:buNone/>
            </a:pPr>
            <a:r>
              <a:rPr lang="en-US" sz="2200" smtClean="0"/>
              <a:t>	Section 317.1 – Simplified Administration Process</a:t>
            </a:r>
          </a:p>
          <a:p>
            <a:pPr eaLnBrk="1" hangingPunct="1"/>
            <a:r>
              <a:rPr lang="en-US" sz="2200" smtClean="0"/>
              <a:t>Form F0003 – Certificate of Exemption</a:t>
            </a:r>
            <a:br>
              <a:rPr lang="en-US" sz="2200" smtClean="0"/>
            </a:br>
            <a:endParaRPr lang="en-US" sz="2200" smtClean="0"/>
          </a:p>
          <a:p>
            <a:pPr eaLnBrk="1" hangingPunct="1">
              <a:buFont typeface="Wingdings 2" pitchFamily="18" charset="2"/>
              <a:buNone/>
            </a:pPr>
            <a:r>
              <a:rPr lang="en-US" sz="2200" smtClean="0"/>
              <a:t>    (Both items are found at</a:t>
            </a:r>
            <a:r>
              <a:rPr lang="en-US" sz="2200" i="1" smtClean="0">
                <a:solidFill>
                  <a:srgbClr val="FF0000"/>
                </a:solidFill>
              </a:rPr>
              <a:t> </a:t>
            </a:r>
            <a:r>
              <a:rPr lang="en-US" sz="2200" i="1" smtClean="0">
                <a:hlinkClick r:id="rId2"/>
              </a:rPr>
              <a:t>www.streamlinedsalestax.org</a:t>
            </a:r>
            <a:r>
              <a:rPr lang="en-US" sz="2200" i="1" smtClean="0"/>
              <a:t> )</a:t>
            </a:r>
          </a:p>
          <a:p>
            <a:pPr eaLnBrk="1" hangingPunct="1"/>
            <a:endParaRPr lang="en-US" sz="2200" smtClean="0"/>
          </a:p>
          <a:p>
            <a:pPr eaLnBrk="1" hangingPunct="1"/>
            <a:r>
              <a:rPr lang="en-US" sz="2200" smtClean="0"/>
              <a:t>Multijurisdiction Uniform Sales &amp; Use Tax Certificate </a:t>
            </a:r>
            <a:br>
              <a:rPr lang="en-US" sz="2200" smtClean="0"/>
            </a:br>
            <a:r>
              <a:rPr lang="en-US" sz="2200" smtClean="0"/>
              <a:t>can be found at </a:t>
            </a:r>
            <a:r>
              <a:rPr lang="en-US" sz="2200" smtClean="0">
                <a:solidFill>
                  <a:srgbClr val="990000"/>
                </a:solidFill>
                <a:ea typeface="Calibri" pitchFamily="34" charset="0"/>
                <a:cs typeface="Times New Roman" pitchFamily="18" charset="0"/>
                <a:hlinkClick r:id="rId3"/>
              </a:rPr>
              <a:t>www.mtc.gov</a:t>
            </a:r>
            <a:r>
              <a:rPr lang="en-US" sz="2200" smtClean="0">
                <a:solidFill>
                  <a:srgbClr val="990000"/>
                </a:solidFill>
                <a:ea typeface="Calibri" pitchFamily="34" charset="0"/>
                <a:cs typeface="Times New Roman" pitchFamily="18" charset="0"/>
              </a:rPr>
              <a:t> </a:t>
            </a:r>
            <a:r>
              <a:rPr lang="en-US" sz="2200" smtClean="0"/>
              <a:t>  (Select </a:t>
            </a:r>
            <a:r>
              <a:rPr lang="en-US" sz="2200" u="sng" smtClean="0"/>
              <a:t>resources</a:t>
            </a:r>
            <a:r>
              <a:rPr lang="en-US" sz="2200" smtClean="0"/>
              <a:t> and </a:t>
            </a:r>
            <a:r>
              <a:rPr lang="en-US" sz="2200" u="sng" smtClean="0"/>
              <a:t>forms</a:t>
            </a:r>
            <a:r>
              <a:rPr lang="en-US" sz="2200" smtClean="0"/>
              <a:t>)</a:t>
            </a:r>
          </a:p>
          <a:p>
            <a:pPr eaLnBrk="1" hangingPunct="1"/>
            <a:endParaRPr lang="en-US" sz="2200" smtClean="0"/>
          </a:p>
          <a:p>
            <a:pPr eaLnBrk="1" hangingPunct="1"/>
            <a:r>
              <a:rPr lang="en-US" sz="2200" smtClean="0"/>
              <a:t>Your State’s laws and regulations.</a:t>
            </a:r>
          </a:p>
          <a:p>
            <a:pPr algn="ctr" eaLnBrk="1" hangingPunct="1">
              <a:buFont typeface="Wingdings 2" pitchFamily="18" charset="2"/>
              <a:buNone/>
            </a:pPr>
            <a:endParaRPr lang="en-US" sz="2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pPr>
              <a:defRPr/>
            </a:pPr>
            <a:fld id="{3CF05C1B-7639-4A47-A634-C245B4E22297}" type="slidenum">
              <a:rPr lang="en-US"/>
              <a:pPr>
                <a:defRPr/>
              </a:pPr>
              <a:t>3</a:t>
            </a:fld>
            <a:endParaRPr lang="en-US" dirty="0"/>
          </a:p>
        </p:txBody>
      </p:sp>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0D28AE48-18C6-47C2-A8C8-25B653130040}" type="slidenum">
              <a:rPr lang="en-US" sz="1200">
                <a:solidFill>
                  <a:schemeClr val="tx2">
                    <a:shade val="90000"/>
                  </a:schemeClr>
                </a:solidFill>
                <a:latin typeface="+mn-lt"/>
              </a:rPr>
              <a:pPr algn="r" fontAlgn="auto">
                <a:spcBef>
                  <a:spcPts val="0"/>
                </a:spcBef>
                <a:spcAft>
                  <a:spcPts val="0"/>
                </a:spcAft>
                <a:defRPr/>
              </a:pPr>
              <a:t>3</a:t>
            </a:fld>
            <a:endParaRPr lang="en-US" sz="1200" dirty="0">
              <a:solidFill>
                <a:schemeClr val="tx2">
                  <a:shade val="90000"/>
                </a:schemeClr>
              </a:solidFill>
              <a:latin typeface="+mn-lt"/>
            </a:endParaRPr>
          </a:p>
        </p:txBody>
      </p:sp>
      <p:sp>
        <p:nvSpPr>
          <p:cNvPr id="9220" name="Title 1"/>
          <p:cNvSpPr>
            <a:spLocks noGrp="1"/>
          </p:cNvSpPr>
          <p:nvPr>
            <p:ph type="title" idx="4294967295"/>
          </p:nvPr>
        </p:nvSpPr>
        <p:spPr>
          <a:xfrm>
            <a:off x="457200" y="152400"/>
            <a:ext cx="8229600" cy="1143000"/>
          </a:xfrm>
        </p:spPr>
        <p:txBody>
          <a:bodyPr/>
          <a:lstStyle/>
          <a:p>
            <a:pPr algn="ctr" eaLnBrk="1" hangingPunct="1"/>
            <a:r>
              <a:rPr lang="en-US" smtClean="0"/>
              <a:t>Exemption Certificates</a:t>
            </a:r>
          </a:p>
        </p:txBody>
      </p:sp>
      <p:sp>
        <p:nvSpPr>
          <p:cNvPr id="9221" name="Content Placeholder 2"/>
          <p:cNvSpPr>
            <a:spLocks noGrp="1"/>
          </p:cNvSpPr>
          <p:nvPr>
            <p:ph idx="4294967295"/>
          </p:nvPr>
        </p:nvSpPr>
        <p:spPr>
          <a:xfrm>
            <a:off x="457200" y="2209800"/>
            <a:ext cx="8229600" cy="4191000"/>
          </a:xfrm>
        </p:spPr>
        <p:txBody>
          <a:bodyPr/>
          <a:lstStyle/>
          <a:p>
            <a:r>
              <a:rPr lang="en-US" sz="2400" smtClean="0"/>
              <a:t>Satisfy the seller’s responsibility to sell a product without collecting tax from a purchaser and preventing the seller from subsequently being liable for the sales and use tax on that sale.</a:t>
            </a:r>
          </a:p>
          <a:p>
            <a:r>
              <a:rPr lang="en-US" sz="2400" smtClean="0"/>
              <a:t>Allows purchasers to claim an exemption from tax for the purchase of a taxable product and to accept responsibility for any subsequent tax liability on the purchase.</a:t>
            </a:r>
          </a:p>
          <a:p>
            <a:r>
              <a:rPr lang="en-US" sz="2400" smtClean="0"/>
              <a:t>Come in various forms and versions.</a:t>
            </a:r>
          </a:p>
          <a:p>
            <a:r>
              <a:rPr lang="en-US" sz="2400" smtClean="0"/>
              <a:t>Example of the SSUTA Exemption Certificate is on the next slide.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pPr>
              <a:defRPr/>
            </a:pPr>
            <a:fld id="{229E4678-7199-4D19-B14D-D5BA6531C917}" type="slidenum">
              <a:rPr lang="en-US"/>
              <a:pPr>
                <a:defRPr/>
              </a:pPr>
              <a:t>4</a:t>
            </a:fld>
            <a:endParaRPr lang="en-US" dirty="0"/>
          </a:p>
        </p:txBody>
      </p:sp>
      <p:pic>
        <p:nvPicPr>
          <p:cNvPr id="10243" name="Picture 4" descr="SST Exemption Certificate 1"/>
          <p:cNvPicPr>
            <a:picLocks noChangeAspect="1" noChangeArrowheads="1"/>
          </p:cNvPicPr>
          <p:nvPr/>
        </p:nvPicPr>
        <p:blipFill>
          <a:blip r:embed="rId2" cstate="print"/>
          <a:srcRect/>
          <a:stretch>
            <a:fillRect/>
          </a:stretch>
        </p:blipFill>
        <p:spPr bwMode="auto">
          <a:xfrm>
            <a:off x="242888" y="1322388"/>
            <a:ext cx="4176712" cy="5459412"/>
          </a:xfrm>
          <a:prstGeom prst="rect">
            <a:avLst/>
          </a:prstGeom>
          <a:noFill/>
          <a:ln w="19050">
            <a:solidFill>
              <a:schemeClr val="tx1"/>
            </a:solidFill>
            <a:miter lim="800000"/>
            <a:headEnd/>
            <a:tailEnd/>
          </a:ln>
        </p:spPr>
      </p:pic>
      <p:pic>
        <p:nvPicPr>
          <p:cNvPr id="10244" name="Picture 5" descr="SST Exempt Certificate 2"/>
          <p:cNvPicPr>
            <a:picLocks noChangeAspect="1" noChangeArrowheads="1"/>
          </p:cNvPicPr>
          <p:nvPr/>
        </p:nvPicPr>
        <p:blipFill>
          <a:blip r:embed="rId3" cstate="print"/>
          <a:srcRect/>
          <a:stretch>
            <a:fillRect/>
          </a:stretch>
        </p:blipFill>
        <p:spPr bwMode="auto">
          <a:xfrm>
            <a:off x="4648200" y="1295400"/>
            <a:ext cx="4267200" cy="5486400"/>
          </a:xfrm>
          <a:prstGeom prst="rect">
            <a:avLst/>
          </a:prstGeom>
          <a:noFill/>
          <a:ln w="19050">
            <a:solidFill>
              <a:schemeClr val="tx1"/>
            </a:solidFill>
            <a:miter lim="800000"/>
            <a:headEnd/>
            <a:tailEnd/>
          </a:ln>
        </p:spPr>
      </p:pic>
      <p:sp>
        <p:nvSpPr>
          <p:cNvPr id="10245" name="Text Box 6"/>
          <p:cNvSpPr txBox="1">
            <a:spLocks noChangeArrowheads="1"/>
          </p:cNvSpPr>
          <p:nvPr/>
        </p:nvSpPr>
        <p:spPr bwMode="auto">
          <a:xfrm>
            <a:off x="685800" y="762000"/>
            <a:ext cx="8458200" cy="457200"/>
          </a:xfrm>
          <a:prstGeom prst="rect">
            <a:avLst/>
          </a:prstGeom>
          <a:noFill/>
          <a:ln w="9525">
            <a:noFill/>
            <a:miter lim="800000"/>
            <a:headEnd/>
            <a:tailEnd/>
          </a:ln>
        </p:spPr>
        <p:txBody>
          <a:bodyPr>
            <a:spAutoFit/>
          </a:bodyPr>
          <a:lstStyle/>
          <a:p>
            <a:pPr algn="ctr">
              <a:spcBef>
                <a:spcPct val="50000"/>
              </a:spcBef>
            </a:pPr>
            <a:r>
              <a:rPr lang="en-US" sz="2400">
                <a:latin typeface="Constantia" pitchFamily="18" charset="0"/>
              </a:rPr>
              <a:t>SSTGB Form F0003, SSUTA Certificate of Exemption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92AD20D-7630-40CC-9A55-1AA31624082C}" type="slidenum">
              <a:rPr lang="en-US"/>
              <a:pPr>
                <a:defRPr/>
              </a:pPr>
              <a:t>5</a:t>
            </a:fld>
            <a:endParaRPr lang="en-US" dirty="0"/>
          </a:p>
        </p:txBody>
      </p:sp>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F8AF490C-F67B-48A0-AE47-64B5E28DD72D}" type="slidenum">
              <a:rPr lang="en-US" sz="1200">
                <a:solidFill>
                  <a:schemeClr val="tx2">
                    <a:shade val="90000"/>
                  </a:schemeClr>
                </a:solidFill>
                <a:latin typeface="+mn-lt"/>
              </a:rPr>
              <a:pPr algn="r" fontAlgn="auto">
                <a:spcBef>
                  <a:spcPts val="0"/>
                </a:spcBef>
                <a:spcAft>
                  <a:spcPts val="0"/>
                </a:spcAft>
                <a:defRPr/>
              </a:pPr>
              <a:t>5</a:t>
            </a:fld>
            <a:endParaRPr lang="en-US" sz="1200" dirty="0">
              <a:solidFill>
                <a:schemeClr val="tx2">
                  <a:shade val="90000"/>
                </a:schemeClr>
              </a:solidFill>
              <a:latin typeface="+mn-lt"/>
            </a:endParaRPr>
          </a:p>
        </p:txBody>
      </p:sp>
      <p:sp>
        <p:nvSpPr>
          <p:cNvPr id="11268" name="Title 1"/>
          <p:cNvSpPr>
            <a:spLocks noGrp="1"/>
          </p:cNvSpPr>
          <p:nvPr>
            <p:ph type="title" idx="4294967295"/>
          </p:nvPr>
        </p:nvSpPr>
        <p:spPr/>
        <p:txBody>
          <a:bodyPr/>
          <a:lstStyle/>
          <a:p>
            <a:pPr algn="ctr" eaLnBrk="1" hangingPunct="1"/>
            <a:r>
              <a:rPr lang="en-US" smtClean="0"/>
              <a:t>Other Exemption Forms</a:t>
            </a:r>
          </a:p>
        </p:txBody>
      </p:sp>
      <p:sp>
        <p:nvSpPr>
          <p:cNvPr id="11269" name="Content Placeholder 2"/>
          <p:cNvSpPr>
            <a:spLocks noGrp="1"/>
          </p:cNvSpPr>
          <p:nvPr>
            <p:ph idx="4294967295"/>
          </p:nvPr>
        </p:nvSpPr>
        <p:spPr>
          <a:xfrm>
            <a:off x="304800" y="2286000"/>
            <a:ext cx="8153400" cy="4114800"/>
          </a:xfrm>
        </p:spPr>
        <p:txBody>
          <a:bodyPr/>
          <a:lstStyle/>
          <a:p>
            <a:pPr eaLnBrk="1" hangingPunct="1">
              <a:lnSpc>
                <a:spcPct val="90000"/>
              </a:lnSpc>
            </a:pPr>
            <a:r>
              <a:rPr lang="en-US" sz="2400" smtClean="0"/>
              <a:t>State issued exemption certificate/permit</a:t>
            </a:r>
            <a:br>
              <a:rPr lang="en-US" sz="2400" smtClean="0"/>
            </a:br>
            <a:endParaRPr lang="en-US" sz="2400" smtClean="0"/>
          </a:p>
          <a:p>
            <a:pPr eaLnBrk="1" hangingPunct="1">
              <a:lnSpc>
                <a:spcPct val="90000"/>
              </a:lnSpc>
            </a:pPr>
            <a:r>
              <a:rPr lang="en-US" sz="2400" smtClean="0"/>
              <a:t>Previous versions of state exemption forms</a:t>
            </a:r>
            <a:br>
              <a:rPr lang="en-US" sz="2400" smtClean="0"/>
            </a:br>
            <a:endParaRPr lang="en-US" sz="2400" smtClean="0"/>
          </a:p>
          <a:p>
            <a:pPr eaLnBrk="1" hangingPunct="1">
              <a:lnSpc>
                <a:spcPct val="90000"/>
              </a:lnSpc>
            </a:pPr>
            <a:r>
              <a:rPr lang="en-US" sz="2400" smtClean="0"/>
              <a:t>Letter of Exemption issued by some states</a:t>
            </a:r>
            <a:br>
              <a:rPr lang="en-US" sz="2400" smtClean="0"/>
            </a:br>
            <a:endParaRPr lang="en-US" sz="2400" smtClean="0"/>
          </a:p>
          <a:p>
            <a:pPr eaLnBrk="1" hangingPunct="1">
              <a:lnSpc>
                <a:spcPct val="90000"/>
              </a:lnSpc>
            </a:pPr>
            <a:r>
              <a:rPr lang="en-US" sz="2400" smtClean="0"/>
              <a:t>Multijurisdictional Uniform Sales &amp; Use Tax Certificate –  issued by the Multistate Tax Commission (if accepted by the state)</a:t>
            </a:r>
            <a:br>
              <a:rPr lang="en-US" sz="2400" smtClean="0"/>
            </a:br>
            <a:endParaRPr lang="en-US" sz="2400" smtClean="0"/>
          </a:p>
          <a:p>
            <a:pPr eaLnBrk="1" hangingPunct="1">
              <a:lnSpc>
                <a:spcPct val="90000"/>
              </a:lnSpc>
            </a:pPr>
            <a:r>
              <a:rPr lang="en-US" sz="2400" smtClean="0"/>
              <a:t>Other documentation acceptable to the state.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A65FC34D-0C84-4634-99A1-5D08EFC90F15}" type="slidenum">
              <a:rPr lang="en-US" sz="1200">
                <a:solidFill>
                  <a:schemeClr val="tx2">
                    <a:shade val="90000"/>
                  </a:schemeClr>
                </a:solidFill>
                <a:latin typeface="+mn-lt"/>
              </a:rPr>
              <a:pPr algn="r" fontAlgn="auto">
                <a:spcBef>
                  <a:spcPts val="0"/>
                </a:spcBef>
                <a:spcAft>
                  <a:spcPts val="0"/>
                </a:spcAft>
                <a:defRPr/>
              </a:pPr>
              <a:t>6</a:t>
            </a:fld>
            <a:endParaRPr lang="en-US" sz="1200" dirty="0">
              <a:solidFill>
                <a:schemeClr val="tx2">
                  <a:shade val="90000"/>
                </a:schemeClr>
              </a:solidFill>
              <a:latin typeface="+mn-lt"/>
            </a:endParaRPr>
          </a:p>
        </p:txBody>
      </p:sp>
      <p:sp>
        <p:nvSpPr>
          <p:cNvPr id="12291" name="Title 1"/>
          <p:cNvSpPr>
            <a:spLocks noGrp="1"/>
          </p:cNvSpPr>
          <p:nvPr>
            <p:ph type="title" idx="4294967295"/>
          </p:nvPr>
        </p:nvSpPr>
        <p:spPr>
          <a:xfrm>
            <a:off x="457200" y="228600"/>
            <a:ext cx="8229600" cy="1466850"/>
          </a:xfrm>
        </p:spPr>
        <p:txBody>
          <a:bodyPr/>
          <a:lstStyle/>
          <a:p>
            <a:pPr algn="ctr" eaLnBrk="1" hangingPunct="1"/>
            <a:r>
              <a:rPr lang="en-US" sz="4000" b="1" smtClean="0"/>
              <a:t>What information is required  for an “Exemption Certificate”?</a:t>
            </a:r>
            <a:r>
              <a:rPr lang="en-US" sz="4000" smtClean="0"/>
              <a:t> </a:t>
            </a:r>
          </a:p>
        </p:txBody>
      </p:sp>
      <p:sp>
        <p:nvSpPr>
          <p:cNvPr id="12292" name="Content Placeholder 2"/>
          <p:cNvSpPr>
            <a:spLocks noGrp="1"/>
          </p:cNvSpPr>
          <p:nvPr>
            <p:ph idx="4294967295"/>
          </p:nvPr>
        </p:nvSpPr>
        <p:spPr>
          <a:xfrm>
            <a:off x="457200" y="2468563"/>
            <a:ext cx="8229600" cy="3398837"/>
          </a:xfrm>
        </p:spPr>
        <p:txBody>
          <a:bodyPr/>
          <a:lstStyle/>
          <a:p>
            <a:pPr eaLnBrk="1" hangingPunct="1">
              <a:lnSpc>
                <a:spcPct val="90000"/>
              </a:lnSpc>
            </a:pPr>
            <a:r>
              <a:rPr lang="en-US" sz="2400" smtClean="0"/>
              <a:t>A seller is  required to collect the information required by Sec. 317 of the SSUTA and its corresponding rule.  A paper exemption certificate does not have to be used.</a:t>
            </a:r>
            <a:br>
              <a:rPr lang="en-US" sz="2400" smtClean="0"/>
            </a:br>
            <a:endParaRPr lang="en-US" sz="2400" smtClean="0"/>
          </a:p>
          <a:p>
            <a:pPr eaLnBrk="1" hangingPunct="1">
              <a:lnSpc>
                <a:spcPct val="90000"/>
              </a:lnSpc>
            </a:pPr>
            <a:r>
              <a:rPr lang="en-US" sz="2400" smtClean="0"/>
              <a:t>Regardless of the type of certificate a seller obtains from a purchaser, Streamlined or state issued, the seller has a “fully completed” exemption certificate if seller captures the information on the form that is part of the Agreement’s required standard data elements.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7AFCA84A-949A-4CD8-B308-957E28DDA56B}" type="slidenum">
              <a:rPr lang="en-US"/>
              <a:pPr>
                <a:defRPr/>
              </a:pPr>
              <a:t>7</a:t>
            </a:fld>
            <a:endParaRPr lang="en-US" dirty="0"/>
          </a:p>
        </p:txBody>
      </p:sp>
      <p:sp>
        <p:nvSpPr>
          <p:cNvPr id="13315" name="Rectangle 2"/>
          <p:cNvSpPr>
            <a:spLocks noGrp="1"/>
          </p:cNvSpPr>
          <p:nvPr>
            <p:ph type="title"/>
          </p:nvPr>
        </p:nvSpPr>
        <p:spPr>
          <a:xfrm>
            <a:off x="457200" y="457200"/>
            <a:ext cx="8229600" cy="1143000"/>
          </a:xfrm>
        </p:spPr>
        <p:txBody>
          <a:bodyPr/>
          <a:lstStyle/>
          <a:p>
            <a:pPr algn="ctr" eaLnBrk="1" hangingPunct="1"/>
            <a:r>
              <a:rPr lang="en-US" sz="4600" smtClean="0"/>
              <a:t>Exemption Certificate Requirements (Member States)</a:t>
            </a:r>
          </a:p>
        </p:txBody>
      </p:sp>
      <p:sp>
        <p:nvSpPr>
          <p:cNvPr id="13316" name="Rectangle 3"/>
          <p:cNvSpPr>
            <a:spLocks noGrp="1"/>
          </p:cNvSpPr>
          <p:nvPr>
            <p:ph type="body" idx="1"/>
          </p:nvPr>
        </p:nvSpPr>
        <p:spPr>
          <a:xfrm>
            <a:off x="152400" y="1981200"/>
            <a:ext cx="8763000" cy="4572000"/>
          </a:xfrm>
        </p:spPr>
        <p:txBody>
          <a:bodyPr/>
          <a:lstStyle/>
          <a:p>
            <a:pPr algn="ctr">
              <a:lnSpc>
                <a:spcPct val="90000"/>
              </a:lnSpc>
              <a:buFont typeface="Wingdings 2" pitchFamily="18" charset="2"/>
              <a:buNone/>
            </a:pPr>
            <a:r>
              <a:rPr lang="en-US" sz="2000" smtClean="0"/>
              <a:t>Under the Agreement, a seller has a valid exemption certificate if the seller obtains the following information (standard data elements) from a purchaser (can be retained via paper or electronically):</a:t>
            </a:r>
          </a:p>
          <a:p>
            <a:pPr marL="742950" lvl="1" indent="-285750">
              <a:lnSpc>
                <a:spcPct val="90000"/>
              </a:lnSpc>
            </a:pPr>
            <a:r>
              <a:rPr lang="en-US" sz="2000" smtClean="0"/>
              <a:t>Purchaser’s name and address;</a:t>
            </a:r>
          </a:p>
          <a:p>
            <a:pPr marL="742950" lvl="1" indent="-285750">
              <a:lnSpc>
                <a:spcPct val="90000"/>
              </a:lnSpc>
            </a:pPr>
            <a:r>
              <a:rPr lang="en-US" sz="2000" smtClean="0"/>
              <a:t>Type of business (</a:t>
            </a:r>
            <a:r>
              <a:rPr lang="en-US" sz="2000" i="1" smtClean="0"/>
              <a:t>see</a:t>
            </a:r>
            <a:r>
              <a:rPr lang="en-US" sz="2000" smtClean="0"/>
              <a:t> Rule 317.1.A.2 for specific business types);</a:t>
            </a:r>
          </a:p>
          <a:p>
            <a:pPr marL="742950" lvl="1" indent="-285750">
              <a:lnSpc>
                <a:spcPct val="90000"/>
              </a:lnSpc>
            </a:pPr>
            <a:r>
              <a:rPr lang="en-US" sz="2000" smtClean="0"/>
              <a:t>Reason(s) for exemption (</a:t>
            </a:r>
            <a:r>
              <a:rPr lang="en-US" sz="2000" i="1" smtClean="0"/>
              <a:t>see</a:t>
            </a:r>
            <a:r>
              <a:rPr lang="en-US" sz="2000" smtClean="0"/>
              <a:t> Rule 317.1.A.4  for exemption types);</a:t>
            </a:r>
          </a:p>
          <a:p>
            <a:pPr marL="742950" lvl="1" indent="-285750">
              <a:lnSpc>
                <a:spcPct val="90000"/>
              </a:lnSpc>
            </a:pPr>
            <a:r>
              <a:rPr lang="en-US" sz="2000" smtClean="0"/>
              <a:t>ID number required by the state where the sale is sourced; and </a:t>
            </a:r>
          </a:p>
          <a:p>
            <a:pPr marL="742950" lvl="1" indent="-285750">
              <a:lnSpc>
                <a:spcPct val="90000"/>
              </a:lnSpc>
            </a:pPr>
            <a:r>
              <a:rPr lang="en-US" sz="2000" smtClean="0"/>
              <a:t>If paper is used (including fax), signature of the purchaser.</a:t>
            </a:r>
            <a:br>
              <a:rPr lang="en-US" sz="2000" smtClean="0"/>
            </a:br>
            <a:endParaRPr lang="en-US" sz="2000" smtClean="0"/>
          </a:p>
          <a:p>
            <a:pPr>
              <a:lnSpc>
                <a:spcPct val="90000"/>
              </a:lnSpc>
              <a:buFont typeface="Wingdings 2" pitchFamily="18" charset="2"/>
              <a:buNone/>
            </a:pPr>
            <a:r>
              <a:rPr lang="en-US" sz="2000" smtClean="0"/>
              <a:t>Note:  The seller’s name and address are not required and should not be considered when determining if certificate is fully complete.</a:t>
            </a:r>
            <a:br>
              <a:rPr lang="en-US" sz="2000" smtClean="0"/>
            </a:br>
            <a:endParaRPr lang="en-US" sz="2000" smtClean="0"/>
          </a:p>
          <a:p>
            <a:pPr>
              <a:lnSpc>
                <a:spcPct val="90000"/>
              </a:lnSpc>
              <a:buFont typeface="Wingdings 2" pitchFamily="18" charset="2"/>
              <a:buNone/>
            </a:pPr>
            <a:r>
              <a:rPr lang="en-US" sz="2000" smtClean="0"/>
              <a:t>Note: A seller that enters data elements from paper into an electronic format is </a:t>
            </a:r>
            <a:r>
              <a:rPr lang="en-US" sz="2000" u="sng" smtClean="0"/>
              <a:t>not</a:t>
            </a:r>
            <a:r>
              <a:rPr lang="en-US" sz="2000" smtClean="0"/>
              <a:t> required to retain the paper certificate.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E3185C72-2882-4177-B5AC-25A96D897CC9}" type="slidenum">
              <a:rPr lang="en-US" sz="1200">
                <a:solidFill>
                  <a:schemeClr val="tx2">
                    <a:shade val="90000"/>
                  </a:schemeClr>
                </a:solidFill>
                <a:latin typeface="+mn-lt"/>
              </a:rPr>
              <a:pPr algn="r" fontAlgn="auto">
                <a:spcBef>
                  <a:spcPts val="0"/>
                </a:spcBef>
                <a:spcAft>
                  <a:spcPts val="0"/>
                </a:spcAft>
                <a:defRPr/>
              </a:pPr>
              <a:t>8</a:t>
            </a:fld>
            <a:endParaRPr lang="en-US" sz="1200" dirty="0">
              <a:solidFill>
                <a:schemeClr val="tx2">
                  <a:shade val="90000"/>
                </a:schemeClr>
              </a:solidFill>
              <a:latin typeface="+mn-lt"/>
            </a:endParaRPr>
          </a:p>
        </p:txBody>
      </p:sp>
      <p:sp>
        <p:nvSpPr>
          <p:cNvPr id="14339" name="Rectangle 2"/>
          <p:cNvSpPr>
            <a:spLocks noGrp="1"/>
          </p:cNvSpPr>
          <p:nvPr>
            <p:ph type="title" idx="4294967295"/>
          </p:nvPr>
        </p:nvSpPr>
        <p:spPr>
          <a:xfrm>
            <a:off x="457200" y="685800"/>
            <a:ext cx="8229600" cy="1143000"/>
          </a:xfrm>
        </p:spPr>
        <p:txBody>
          <a:bodyPr/>
          <a:lstStyle/>
          <a:p>
            <a:pPr algn="ctr" eaLnBrk="1" hangingPunct="1"/>
            <a:r>
              <a:rPr lang="en-US" sz="4600" smtClean="0"/>
              <a:t>Exemption Certificate Requirements (Member States)</a:t>
            </a:r>
          </a:p>
        </p:txBody>
      </p:sp>
      <p:sp>
        <p:nvSpPr>
          <p:cNvPr id="14340" name="Rectangle 3"/>
          <p:cNvSpPr>
            <a:spLocks noGrp="1"/>
          </p:cNvSpPr>
          <p:nvPr>
            <p:ph type="body" idx="4294967295"/>
          </p:nvPr>
        </p:nvSpPr>
        <p:spPr>
          <a:xfrm>
            <a:off x="457200" y="2239963"/>
            <a:ext cx="8229600" cy="4237037"/>
          </a:xfrm>
        </p:spPr>
        <p:txBody>
          <a:bodyPr/>
          <a:lstStyle/>
          <a:p>
            <a:pPr>
              <a:lnSpc>
                <a:spcPct val="80000"/>
              </a:lnSpc>
            </a:pPr>
            <a:r>
              <a:rPr lang="en-US" sz="2200" smtClean="0"/>
              <a:t>A member state may require a purchaser to provide an identification number to the seller at the time of the sale to claim exemption.  However, a seller is not required to verify the identification number.</a:t>
            </a:r>
          </a:p>
          <a:p>
            <a:pPr>
              <a:lnSpc>
                <a:spcPct val="80000"/>
              </a:lnSpc>
            </a:pPr>
            <a:r>
              <a:rPr lang="en-US" sz="2200" smtClean="0"/>
              <a:t>A member state may allow direct pay permits, exemption certificates, or another means as proof of exemption that does not burden sellers.</a:t>
            </a:r>
          </a:p>
          <a:p>
            <a:pPr>
              <a:lnSpc>
                <a:spcPct val="80000"/>
              </a:lnSpc>
            </a:pPr>
            <a:r>
              <a:rPr lang="en-US" sz="2200" smtClean="0"/>
              <a:t>A member state shall allow all sellers (instate and out-of-state sellers) to accept the SSUTA exemption certificate form. </a:t>
            </a:r>
          </a:p>
          <a:p>
            <a:pPr>
              <a:lnSpc>
                <a:spcPct val="80000"/>
              </a:lnSpc>
            </a:pPr>
            <a:r>
              <a:rPr lang="en-US" sz="2200" smtClean="0"/>
              <a:t> Each member state  required to post the form on the state revenue agency’s website </a:t>
            </a:r>
          </a:p>
          <a:p>
            <a:pPr>
              <a:lnSpc>
                <a:spcPct val="80000"/>
              </a:lnSpc>
            </a:pPr>
            <a:r>
              <a:rPr lang="en-US" sz="2200" smtClean="0"/>
              <a:t>Member states shall gray out any entity-based exemptions that are not applicable in their  state when they post the SSUTA Exemption Certificate on their website.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7AA65B4D-C040-415B-8E67-8C3E78BADF20}" type="slidenum">
              <a:rPr lang="en-US"/>
              <a:pPr>
                <a:defRPr/>
              </a:pPr>
              <a:t>9</a:t>
            </a:fld>
            <a:endParaRPr lang="en-US" dirty="0"/>
          </a:p>
        </p:txBody>
      </p:sp>
      <p:sp>
        <p:nvSpPr>
          <p:cNvPr id="15363" name="Title 1"/>
          <p:cNvSpPr>
            <a:spLocks noGrp="1"/>
          </p:cNvSpPr>
          <p:nvPr>
            <p:ph type="title"/>
          </p:nvPr>
        </p:nvSpPr>
        <p:spPr>
          <a:xfrm>
            <a:off x="457200" y="228600"/>
            <a:ext cx="8229600" cy="1466850"/>
          </a:xfrm>
        </p:spPr>
        <p:txBody>
          <a:bodyPr/>
          <a:lstStyle/>
          <a:p>
            <a:pPr algn="ctr" eaLnBrk="1" hangingPunct="1"/>
            <a:r>
              <a:rPr lang="en-US" sz="4000" b="1" dirty="0" smtClean="0"/>
              <a:t>Purchaser Identification Number Requirements</a:t>
            </a:r>
            <a:r>
              <a:rPr lang="en-US" sz="4000" dirty="0" smtClean="0"/>
              <a:t> </a:t>
            </a:r>
          </a:p>
        </p:txBody>
      </p:sp>
      <p:sp>
        <p:nvSpPr>
          <p:cNvPr id="15364" name="Content Placeholder 2"/>
          <p:cNvSpPr>
            <a:spLocks noGrp="1"/>
          </p:cNvSpPr>
          <p:nvPr>
            <p:ph idx="1"/>
          </p:nvPr>
        </p:nvSpPr>
        <p:spPr>
          <a:xfrm>
            <a:off x="152400" y="1935163"/>
            <a:ext cx="8763000" cy="4694237"/>
          </a:xfrm>
        </p:spPr>
        <p:txBody>
          <a:bodyPr/>
          <a:lstStyle/>
          <a:p>
            <a:pPr>
              <a:buFont typeface="Wingdings 2" pitchFamily="18" charset="2"/>
              <a:buNone/>
            </a:pPr>
            <a:r>
              <a:rPr lang="en-US" sz="2000" dirty="0" smtClean="0"/>
              <a:t>A state is permitted to require a seller to provide a purchaser ID number. Purchaser’s identification number use is based on the location where the sale is sourced by the seller.  The state where the sale product is sourced can use one of the following types of identification:</a:t>
            </a:r>
          </a:p>
          <a:p>
            <a:r>
              <a:rPr lang="en-US" sz="2000" dirty="0" smtClean="0"/>
              <a:t>State-issued business number (</a:t>
            </a:r>
            <a:r>
              <a:rPr lang="en-US" sz="2000" i="1" dirty="0" smtClean="0"/>
              <a:t>e.g.,</a:t>
            </a:r>
            <a:r>
              <a:rPr lang="en-US" sz="2000" dirty="0" smtClean="0"/>
              <a:t> sales/use tax ID number or SST ID #);</a:t>
            </a:r>
          </a:p>
          <a:p>
            <a:r>
              <a:rPr lang="en-US" sz="2000" dirty="0" smtClean="0"/>
              <a:t>State-issued exemption number;</a:t>
            </a:r>
          </a:p>
          <a:p>
            <a:r>
              <a:rPr lang="en-US" sz="2000" dirty="0" smtClean="0"/>
              <a:t>State-issued driver’s license number; or</a:t>
            </a:r>
          </a:p>
          <a:p>
            <a:r>
              <a:rPr lang="en-US" sz="2000" dirty="0" smtClean="0"/>
              <a:t>U.S. Federal ID Number (</a:t>
            </a:r>
            <a:r>
              <a:rPr lang="en-US" sz="2000" i="1" dirty="0" smtClean="0"/>
              <a:t>e.g.,</a:t>
            </a:r>
            <a:r>
              <a:rPr lang="en-US" sz="2000" dirty="0" smtClean="0"/>
              <a:t> FEIN, but a state cannot request a purchaser’s SSN).  A foreign government ID number can be used to claim a resale for purchases of services (excluding services to real or personal property)</a:t>
            </a:r>
          </a:p>
          <a:p>
            <a:pPr>
              <a:buFont typeface="Wingdings 2" pitchFamily="18" charset="2"/>
              <a:buNone/>
            </a:pPr>
            <a:r>
              <a:rPr lang="en-US" sz="2000" dirty="0" smtClean="0"/>
              <a:t>Note: a seller is </a:t>
            </a:r>
            <a:r>
              <a:rPr lang="en-US" sz="2000" u="sng" dirty="0" smtClean="0"/>
              <a:t>not</a:t>
            </a:r>
            <a:r>
              <a:rPr lang="en-US" sz="2000" dirty="0" smtClean="0"/>
              <a:t> required to verify a purchaser’s identification. A member state is required to notify the Governing Board and the public as to its ID number requirements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8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8000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Flow">
  <a:themeElements>
    <a:clrScheme name="4_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990000"/>
      </a:hlink>
      <a:folHlink>
        <a:srgbClr val="990000"/>
      </a:folHlink>
    </a:clrScheme>
    <a:fontScheme name="4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4_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990000"/>
        </a:hlink>
        <a:folHlink>
          <a:srgbClr val="990000"/>
        </a:folHlink>
      </a:clrScheme>
      <a:clrMap bg1="lt1" tx1="dk1" bg2="lt2" tx2="dk2" accent1="accent1" accent2="accent2" accent3="accent3" accent4="accent4" accent5="accent5" accent6="accent6" hlink="hlink" folHlink="folHlink"/>
    </a:extraClrScheme>
    <a:extraClrScheme>
      <a:clrScheme name="4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4_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990000"/>
        </a:hlink>
        <a:folHlink>
          <a:srgbClr val="990000"/>
        </a:folHlink>
      </a:clrScheme>
      <a:clrMap bg1="lt1" tx1="dk1" bg2="lt2" tx2="dk2" accent1="accent1" accent2="accent2" accent3="accent3" accent4="accent4" accent5="accent5" accent6="accent6" hlink="hlink" folHlink="folHlink"/>
    </a:extraClrScheme>
    <a:extraClrScheme>
      <a:clrScheme name="4_Flow 3">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8000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Flow">
  <a:themeElements>
    <a:clrScheme name="5_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800000"/>
      </a:hlink>
      <a:folHlink>
        <a:srgbClr val="85DFD0"/>
      </a:folHlink>
    </a:clrScheme>
    <a:fontScheme name="5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5_Flow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8000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1399</TotalTime>
  <Words>1594</Words>
  <Application>Microsoft Office PowerPoint</Application>
  <PresentationFormat>On-screen Show (4:3)</PresentationFormat>
  <Paragraphs>157</Paragraphs>
  <Slides>26</Slides>
  <Notes>0</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Flow</vt:lpstr>
      <vt:lpstr>4_Flow</vt:lpstr>
      <vt:lpstr>5_Flow</vt:lpstr>
      <vt:lpstr>  </vt:lpstr>
      <vt:lpstr>Streamlined Sales and Use Tax Agreement (SSUTA)</vt:lpstr>
      <vt:lpstr>Exemption Certificates</vt:lpstr>
      <vt:lpstr>Slide 4</vt:lpstr>
      <vt:lpstr>Other Exemption Forms</vt:lpstr>
      <vt:lpstr>What information is required  for an “Exemption Certificate”? </vt:lpstr>
      <vt:lpstr>Exemption Certificate Requirements (Member States)</vt:lpstr>
      <vt:lpstr>Exemption Certificate Requirements (Member States)</vt:lpstr>
      <vt:lpstr>Purchaser Identification Number Requirements </vt:lpstr>
      <vt:lpstr>Purchaser’s Type of Business Requirements </vt:lpstr>
      <vt:lpstr>Fully Completed Exemption Certificates</vt:lpstr>
      <vt:lpstr>Can an Otherwise Complete Exemptions Certificate Still be Invalid?</vt:lpstr>
      <vt:lpstr>Invalid Exemption Certificates that are Fully Complete</vt:lpstr>
      <vt:lpstr>Incomplete and Missing Exemption Certificates</vt:lpstr>
      <vt:lpstr>120-Day Rule</vt:lpstr>
      <vt:lpstr>120-Day Rule</vt:lpstr>
      <vt:lpstr>Good Faith Standards</vt:lpstr>
      <vt:lpstr>Good Faith Standards</vt:lpstr>
      <vt:lpstr>Good Faith Standards</vt:lpstr>
      <vt:lpstr>Handling Exemption Certificates in an Audit</vt:lpstr>
      <vt:lpstr>Relief from Tax Liability (State Option)</vt:lpstr>
      <vt:lpstr>Relief from Tax Liability (Business Option)</vt:lpstr>
      <vt:lpstr>Burden of Proof Claiming a Certificate is Materially False Within 120-day Period</vt:lpstr>
      <vt:lpstr>Blanket Exemption Certificate</vt:lpstr>
      <vt:lpstr>Drop Shipment Rule</vt:lpstr>
      <vt:lpstr>References and Resources</vt:lpstr>
    </vt:vector>
  </TitlesOfParts>
  <Company>MNREV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and Use Tax Operational Procedures Exemption Certificates</dc:title>
  <dc:creator>Ang</dc:creator>
  <cp:lastModifiedBy>reve511</cp:lastModifiedBy>
  <cp:revision>83</cp:revision>
  <dcterms:created xsi:type="dcterms:W3CDTF">2009-09-23T18:41:24Z</dcterms:created>
  <dcterms:modified xsi:type="dcterms:W3CDTF">2014-03-11T18:33:43Z</dcterms:modified>
</cp:coreProperties>
</file>