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84" r:id="rId2"/>
  </p:sldMasterIdLst>
  <p:notesMasterIdLst>
    <p:notesMasterId r:id="rId30"/>
  </p:notesMasterIdLst>
  <p:handoutMasterIdLst>
    <p:handoutMasterId r:id="rId31"/>
  </p:handoutMasterIdLst>
  <p:sldIdLst>
    <p:sldId id="257" r:id="rId3"/>
    <p:sldId id="368" r:id="rId4"/>
    <p:sldId id="382" r:id="rId5"/>
    <p:sldId id="392" r:id="rId6"/>
    <p:sldId id="332" r:id="rId7"/>
    <p:sldId id="259" r:id="rId8"/>
    <p:sldId id="391" r:id="rId9"/>
    <p:sldId id="346" r:id="rId10"/>
    <p:sldId id="386" r:id="rId11"/>
    <p:sldId id="393" r:id="rId12"/>
    <p:sldId id="333" r:id="rId13"/>
    <p:sldId id="338" r:id="rId14"/>
    <p:sldId id="344" r:id="rId15"/>
    <p:sldId id="388" r:id="rId16"/>
    <p:sldId id="387" r:id="rId17"/>
    <p:sldId id="394" r:id="rId18"/>
    <p:sldId id="369" r:id="rId19"/>
    <p:sldId id="370" r:id="rId20"/>
    <p:sldId id="380" r:id="rId21"/>
    <p:sldId id="373" r:id="rId22"/>
    <p:sldId id="385" r:id="rId23"/>
    <p:sldId id="375" r:id="rId24"/>
    <p:sldId id="381" r:id="rId25"/>
    <p:sldId id="376" r:id="rId26"/>
    <p:sldId id="378" r:id="rId27"/>
    <p:sldId id="357" r:id="rId28"/>
    <p:sldId id="354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95" autoAdjust="0"/>
    <p:restoredTop sz="95259" autoAdjust="0"/>
  </p:normalViewPr>
  <p:slideViewPr>
    <p:cSldViewPr snapToGrid="0">
      <p:cViewPr varScale="1">
        <p:scale>
          <a:sx n="63" d="100"/>
          <a:sy n="63" d="100"/>
        </p:scale>
        <p:origin x="126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048226-F235-4E62-829E-9FA024FBA28F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6BCB2-1ACC-49E5-96F6-DDA213FA3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62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2AD6723-89B7-4E15-913C-4E5ABC81A879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8B9D606-B69F-4308-9D59-AAFC159B0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666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WM-</a:t>
            </a:r>
          </a:p>
          <a:p>
            <a:r>
              <a:rPr lang="en-US" dirty="0"/>
              <a:t>Made a note of McCain’s death in the Senate, but noted the seat was filled and special election won’t be held for that seat until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9D606-B69F-4308-9D59-AAFC159B0E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6256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WM-</a:t>
            </a:r>
          </a:p>
          <a:p>
            <a:r>
              <a:rPr lang="en-US" dirty="0"/>
              <a:t>Taxes- mention Tax Reform 2.0?</a:t>
            </a:r>
          </a:p>
          <a:p>
            <a:r>
              <a:rPr lang="en-US" dirty="0"/>
              <a:t>Trade- Reorganized order from Withdraw from TPP</a:t>
            </a:r>
            <a:r>
              <a:rPr lang="en-US"/>
              <a:t>, renegotiations </a:t>
            </a:r>
            <a:r>
              <a:rPr lang="en-US" dirty="0"/>
              <a:t>of NAFTA, tariffs to what it is currently listed above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9D606-B69F-4308-9D59-AAFC159B0EF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197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WM-</a:t>
            </a:r>
          </a:p>
          <a:p>
            <a:r>
              <a:rPr lang="en-US" dirty="0"/>
              <a:t>Taxes- mention Tax Reform 2.0?</a:t>
            </a:r>
          </a:p>
          <a:p>
            <a:r>
              <a:rPr lang="en-US" dirty="0"/>
              <a:t>Trade- Reorganized order from Withdraw from TPP</a:t>
            </a:r>
            <a:r>
              <a:rPr lang="en-US"/>
              <a:t>, renegotiations </a:t>
            </a:r>
            <a:r>
              <a:rPr lang="en-US" dirty="0"/>
              <a:t>of NAFTA, tariffs to what it is currently listed above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9D606-B69F-4308-9D59-AAFC159B0EF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523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WM-</a:t>
            </a:r>
          </a:p>
          <a:p>
            <a:r>
              <a:rPr lang="en-US" dirty="0"/>
              <a:t>Taxes- mention Tax Reform 2.0?</a:t>
            </a:r>
          </a:p>
          <a:p>
            <a:r>
              <a:rPr lang="en-US" dirty="0"/>
              <a:t>Trade- Reorganized order from Withdraw from TPP</a:t>
            </a:r>
            <a:r>
              <a:rPr lang="en-US"/>
              <a:t>, renegotiations </a:t>
            </a:r>
            <a:r>
              <a:rPr lang="en-US" dirty="0"/>
              <a:t>of NAFTA, tariffs to what it is currently listed above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9D606-B69F-4308-9D59-AAFC159B0EF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1368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WM-</a:t>
            </a:r>
          </a:p>
          <a:p>
            <a:r>
              <a:rPr lang="en-US" dirty="0"/>
              <a:t>Taxes- mention Tax Reform 2.0?</a:t>
            </a:r>
          </a:p>
          <a:p>
            <a:r>
              <a:rPr lang="en-US" dirty="0"/>
              <a:t>Trade- Reorganized order from Withdraw from TPP</a:t>
            </a:r>
            <a:r>
              <a:rPr lang="en-US"/>
              <a:t>, renegotiations </a:t>
            </a:r>
            <a:r>
              <a:rPr lang="en-US" dirty="0"/>
              <a:t>of NAFTA, tariffs to what it is currently listed above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9D606-B69F-4308-9D59-AAFC159B0EF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1807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WM-</a:t>
            </a:r>
          </a:p>
          <a:p>
            <a:r>
              <a:rPr lang="en-US" dirty="0"/>
              <a:t>Taxes- mention Tax Reform 2.0?</a:t>
            </a:r>
          </a:p>
          <a:p>
            <a:r>
              <a:rPr lang="en-US" dirty="0"/>
              <a:t>Trade- Reorganized order from Withdraw from TPP</a:t>
            </a:r>
            <a:r>
              <a:rPr lang="en-US"/>
              <a:t>, renegotiations </a:t>
            </a:r>
            <a:r>
              <a:rPr lang="en-US" dirty="0"/>
              <a:t>of NAFTA, tariffs to what it is currently listed above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9D606-B69F-4308-9D59-AAFC159B0EF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6791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WM-</a:t>
            </a:r>
          </a:p>
          <a:p>
            <a:r>
              <a:rPr lang="en-US" dirty="0"/>
              <a:t>Taxes- mention Tax Reform 2.0?</a:t>
            </a:r>
          </a:p>
          <a:p>
            <a:r>
              <a:rPr lang="en-US" dirty="0"/>
              <a:t>Trade- Reorganized order from Withdraw from TPP</a:t>
            </a:r>
            <a:r>
              <a:rPr lang="en-US"/>
              <a:t>, renegotiations </a:t>
            </a:r>
            <a:r>
              <a:rPr lang="en-US" dirty="0"/>
              <a:t>of NAFTA, tariffs to what it is currently listed above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9D606-B69F-4308-9D59-AAFC159B0EF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207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 Randi for word in highlighted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9D606-B69F-4308-9D59-AAFC159B0EF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449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3AC15D-45CA-47C0-8E08-88793D44F0F8}" type="slidenum">
              <a:rPr lang="en-US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750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 senators are Class II and Class III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9D606-B69F-4308-9D59-AAFC159B0E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313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6767" indent="-291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64258" indent="-23285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29960" indent="-23285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95664" indent="-23285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61366" indent="-2328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27068" indent="-2328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92771" indent="-2328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58473" indent="-2328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31407">
              <a:defRPr/>
            </a:pPr>
            <a:fld id="{C853E6B4-12C2-4B5E-9C99-EDCEC37D8AD1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defTabSz="931407">
                <a:defRPr/>
              </a:pPr>
              <a:t>10</a:t>
            </a:fld>
            <a:endParaRPr lang="en-US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317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WM-</a:t>
            </a:r>
          </a:p>
          <a:p>
            <a:r>
              <a:rPr lang="en-US" dirty="0"/>
              <a:t>Updated the number of vacancies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9D606-B69F-4308-9D59-AAFC159B0E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27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WM-</a:t>
            </a:r>
          </a:p>
          <a:p>
            <a:r>
              <a:rPr lang="en-US" altLang="en-US" dirty="0"/>
              <a:t>Updated the breakdown of members in the House and current vacancies </a:t>
            </a:r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E5D8017-C95C-4196-BAEF-DF058FCF996C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13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5998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6767" indent="-291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64258" indent="-23285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29960" indent="-23285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95664" indent="-23285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61366" indent="-2328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27068" indent="-2328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92771" indent="-2328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58473" indent="-2328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31407" fontAlgn="base">
              <a:spcBef>
                <a:spcPct val="0"/>
              </a:spcBef>
              <a:spcAft>
                <a:spcPct val="0"/>
              </a:spcAft>
              <a:defRPr/>
            </a:pPr>
            <a:fld id="{2B54A512-97C1-47CF-9F9B-13591D7CB36C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defTabSz="931407"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1460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6767" indent="-2910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64258" indent="-23285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29960" indent="-23285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95664" indent="-232852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61366" indent="-2328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27068" indent="-2328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92771" indent="-2328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58473" indent="-2328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31407" fontAlgn="base">
              <a:spcBef>
                <a:spcPct val="0"/>
              </a:spcBef>
              <a:spcAft>
                <a:spcPct val="0"/>
              </a:spcAft>
              <a:defRPr/>
            </a:pPr>
            <a:fld id="{520B2ED9-4D37-4474-8015-94F094F77B7E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defTabSz="931407"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7354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WM-</a:t>
            </a:r>
          </a:p>
          <a:p>
            <a:r>
              <a:rPr lang="en-US" dirty="0"/>
              <a:t>Taxes- mention Tax Reform 2.0?</a:t>
            </a:r>
          </a:p>
          <a:p>
            <a:r>
              <a:rPr lang="en-US" dirty="0"/>
              <a:t>Trade- Reorganized order from Withdraw from TPP</a:t>
            </a:r>
            <a:r>
              <a:rPr lang="en-US"/>
              <a:t>, renegotiations </a:t>
            </a:r>
            <a:r>
              <a:rPr lang="en-US" dirty="0"/>
              <a:t>of NAFTA, tariffs to what it is currently listed above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9D606-B69F-4308-9D59-AAFC159B0EF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995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DC0C7F5-1BB6-4233-BCFE-B44D0A2EA222}" type="datetime1">
              <a:rPr lang="en-US" smtClean="0"/>
              <a:t>5/7/2019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rgbClr val="1F497D"/>
                </a:solidFill>
              </a:rPr>
              <a:t>As of 10/22/2014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D166D6-0CF4-463F-A7E7-602A52074913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827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2B406-384B-4C4A-9699-AC86A269DB3D}" type="datetime1">
              <a:rPr lang="en-US" smtClean="0">
                <a:solidFill>
                  <a:srgbClr val="1F497D"/>
                </a:solidFill>
              </a:rPr>
              <a:t>5/7/2019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1F497D"/>
                </a:solidFill>
              </a:rPr>
              <a:t>As of 10/22/2014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166D6-0CF4-463F-A7E7-602A520749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410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2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4"/>
            <a:ext cx="2209800" cy="365125"/>
          </a:xfrm>
        </p:spPr>
        <p:txBody>
          <a:bodyPr/>
          <a:lstStyle/>
          <a:p>
            <a:fld id="{44BC99B2-8CEA-4114-91CD-52E446B6317F}" type="datetime1">
              <a:rPr lang="en-US" smtClean="0">
                <a:solidFill>
                  <a:srgbClr val="1F497D"/>
                </a:solidFill>
              </a:rPr>
              <a:t>5/7/2019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2" y="6248209"/>
            <a:ext cx="5573483" cy="365125"/>
          </a:xfrm>
        </p:spPr>
        <p:txBody>
          <a:bodyPr/>
          <a:lstStyle/>
          <a:p>
            <a:r>
              <a:rPr lang="en-US" dirty="0">
                <a:solidFill>
                  <a:srgbClr val="1F497D"/>
                </a:solidFill>
              </a:rPr>
              <a:t>As of 10/22/2014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7D166D6-0CF4-463F-A7E7-602A520749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497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9525" y="6053140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9026" y="6043615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50">
                <a:solidFill>
                  <a:srgbClr val="FFFFFF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15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E8B8CF6-6693-4A82-AECE-F6757893B84C}" type="datetime1">
              <a:rPr lang="en-US" smtClean="0"/>
              <a:pPr>
                <a:defRPr/>
              </a:pPr>
              <a:t>5/7/2019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40"/>
            <a:ext cx="5867400" cy="365125"/>
          </a:xfrm>
        </p:spPr>
        <p:txBody>
          <a:bodyPr/>
          <a:lstStyle>
            <a:lvl1pPr algn="r">
              <a:defRPr>
                <a:solidFill>
                  <a:srgbClr val="1F497D"/>
                </a:solidFill>
              </a:defRPr>
            </a:lvl1pPr>
          </a:lstStyle>
          <a:p>
            <a:pPr>
              <a:defRPr/>
            </a:pPr>
            <a:r>
              <a:rPr lang="en-US" dirty="0"/>
              <a:t>As of 10/22/2014</a:t>
            </a:r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rgbClr val="1F497D"/>
                </a:solidFill>
              </a:defRPr>
            </a:lvl1pPr>
          </a:lstStyle>
          <a:p>
            <a:pPr>
              <a:defRPr/>
            </a:pPr>
            <a:fld id="{C5C3D1CC-726C-42AC-8CBD-C368F16DCF6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068034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947F3-1943-46BD-8F0B-1981BC81EB11}" type="datetime1">
              <a:rPr lang="en-US" smtClean="0"/>
              <a:pPr>
                <a:defRPr/>
              </a:pPr>
              <a:t>5/7/2019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 of 10/22/2014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33019-BAF3-4BA9-B6F7-D4A678E76B4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07375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743200"/>
            <a:ext cx="7123113" cy="1673225"/>
          </a:xfrm>
        </p:spPr>
        <p:txBody>
          <a:bodyPr/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33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A656C-CB80-471C-A50F-63CA503EBCEE}" type="datetime1">
              <a:rPr lang="en-US" smtClean="0"/>
              <a:pPr>
                <a:defRPr/>
              </a:pPr>
              <a:t>5/7/2019</a:t>
            </a:fld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295400" cy="701675"/>
          </a:xfrm>
        </p:spPr>
        <p:txBody>
          <a:bodyPr>
            <a:noAutofit/>
          </a:bodyPr>
          <a:lstStyle>
            <a:lvl1pPr>
              <a:defRPr sz="1800" smtClean="0"/>
            </a:lvl1pPr>
          </a:lstStyle>
          <a:p>
            <a:pPr>
              <a:defRPr/>
            </a:pPr>
            <a:fld id="{C50A2129-57AF-4A20-A3DE-1945BB6E62E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 of 10/22/2014</a:t>
            </a:r>
          </a:p>
        </p:txBody>
      </p:sp>
    </p:spTree>
    <p:extLst>
      <p:ext uri="{BB962C8B-B14F-4D97-AF65-F5344CB8AC3E}">
        <p14:creationId xmlns:p14="http://schemas.microsoft.com/office/powerpoint/2010/main" val="2690406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31AC399-CCA2-4249-829C-0115C5F999C0}" type="datetime1">
              <a:rPr lang="en-US" smtClean="0"/>
              <a:pPr>
                <a:defRPr/>
              </a:pPr>
              <a:t>5/7/2019</a:t>
            </a:fld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611D77-C116-44B1-BC68-1267A8BF2B1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 of 10/22/2014</a:t>
            </a:r>
          </a:p>
        </p:txBody>
      </p:sp>
    </p:spTree>
    <p:extLst>
      <p:ext uri="{BB962C8B-B14F-4D97-AF65-F5344CB8AC3E}">
        <p14:creationId xmlns:p14="http://schemas.microsoft.com/office/powerpoint/2010/main" val="24796273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1E6B744-067C-4444-A40C-BA91F2561708}" type="datetime1">
              <a:rPr lang="en-US" smtClean="0"/>
              <a:pPr>
                <a:defRPr/>
              </a:pPr>
              <a:t>5/7/2019</a:t>
            </a:fld>
            <a:endParaRPr lang="en-US" dirty="0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D2EBD10-7313-441A-B14F-9BA1DCD073C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 of 10/22/2014</a:t>
            </a:r>
          </a:p>
        </p:txBody>
      </p:sp>
    </p:spTree>
    <p:extLst>
      <p:ext uri="{BB962C8B-B14F-4D97-AF65-F5344CB8AC3E}">
        <p14:creationId xmlns:p14="http://schemas.microsoft.com/office/powerpoint/2010/main" val="29031441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B1D56-5F76-4E6E-95C3-8237E8821861}" type="datetime1">
              <a:rPr lang="en-US" smtClean="0"/>
              <a:pPr>
                <a:defRPr/>
              </a:pPr>
              <a:t>5/7/2019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 of 10/22/2014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B3BD6-5E29-4108-AE22-C7E2347EE85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5071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05D41-90CB-4B6C-B8B9-D5B1945BB9DB}" type="datetime1">
              <a:rPr lang="en-US" smtClean="0"/>
              <a:pPr>
                <a:defRPr/>
              </a:pPr>
              <a:t>5/7/2019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 of 10/22/2014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rgbClr val="1F497D"/>
                </a:solidFill>
              </a:defRPr>
            </a:lvl1pPr>
          </a:lstStyle>
          <a:p>
            <a:pPr>
              <a:defRPr/>
            </a:pPr>
            <a:fld id="{6917D842-313B-434C-9C08-492F2776DA6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940124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33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750"/>
              </a:spcAft>
              <a:buNone/>
              <a:defRPr sz="13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E58E9-E9EA-461E-988A-035CF7F85E24}" type="datetime1">
              <a:rPr lang="en-US" smtClean="0"/>
              <a:pPr>
                <a:defRPr/>
              </a:pPr>
              <a:t>5/7/2019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 of 10/22/2014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A91D2-84AF-431E-B88D-CF81FE780E1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45253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C2D0B-D355-4992-9DD8-33FD5E032101}" type="datetime1">
              <a:rPr lang="en-US" smtClean="0">
                <a:solidFill>
                  <a:srgbClr val="1F497D"/>
                </a:solidFill>
              </a:rPr>
              <a:t>5/7/2019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1F497D"/>
                </a:solidFill>
              </a:rPr>
              <a:t>As of 10/22/2014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D166D6-0CF4-463F-A7E7-602A520749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841884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2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9524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447801" y="2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275"/>
            </a:lvl1pPr>
            <a:lvl2pPr>
              <a:buFontTx/>
              <a:buNone/>
              <a:defRPr sz="900"/>
            </a:lvl2pPr>
            <a:lvl3pPr>
              <a:buFontTx/>
              <a:buNone/>
              <a:defRPr sz="750"/>
            </a:lvl3pPr>
            <a:lvl4pPr>
              <a:buFontTx/>
              <a:buNone/>
              <a:defRPr sz="675"/>
            </a:lvl4pPr>
            <a:lvl5pPr>
              <a:buFontTx/>
              <a:buNone/>
              <a:defRPr sz="675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1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2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D6D0CD3-0715-4C0F-8EED-996B6DF39EF9}" type="datetime1">
              <a:rPr lang="en-US" smtClean="0"/>
              <a:pPr>
                <a:defRPr/>
              </a:pPr>
              <a:t>5/7/2019</a:t>
            </a:fld>
            <a:endParaRPr lang="en-US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2"/>
            <a:ext cx="1447800" cy="663575"/>
          </a:xfrm>
        </p:spPr>
        <p:txBody>
          <a:bodyPr/>
          <a:lstStyle>
            <a:lvl1pPr>
              <a:defRPr sz="2100" smtClean="0"/>
            </a:lvl1pPr>
          </a:lstStyle>
          <a:p>
            <a:pPr>
              <a:defRPr/>
            </a:pPr>
            <a:fld id="{478A6494-FD7D-4936-A0EA-33ACF4107C0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2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 of 10/22/2014</a:t>
            </a:r>
          </a:p>
        </p:txBody>
      </p:sp>
    </p:spTree>
    <p:extLst>
      <p:ext uri="{BB962C8B-B14F-4D97-AF65-F5344CB8AC3E}">
        <p14:creationId xmlns:p14="http://schemas.microsoft.com/office/powerpoint/2010/main" val="315735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29791-D63D-42CF-83E1-AD91A3A80EDE}" type="datetime1">
              <a:rPr lang="en-US" smtClean="0"/>
              <a:pPr>
                <a:defRPr/>
              </a:pPr>
              <a:t>5/7/2019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 of 10/22/2014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57374-5689-42D7-9060-5BC925CA90B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134838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1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4"/>
            <a:ext cx="20574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0F651-4BD8-47A7-9C44-B1D2258B5E24}" type="datetime1">
              <a:rPr lang="en-US" smtClean="0"/>
              <a:pPr>
                <a:defRPr/>
              </a:pPr>
              <a:t>5/7/2019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402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 of 10/22/2014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4"/>
            <a:ext cx="533400" cy="2444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F5439D-80BE-41BC-B780-6C5E860CF5B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90359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712F1-2A0E-449B-8686-D02392BA86FB}" type="datetime1">
              <a:rPr lang="en-US" smtClean="0">
                <a:solidFill>
                  <a:srgbClr val="1F497D"/>
                </a:solidFill>
              </a:rPr>
              <a:t>5/7/2019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7D166D6-0CF4-463F-A7E7-602A520749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rgbClr val="1F497D"/>
                </a:solidFill>
              </a:rPr>
              <a:t>As of 10/22/2014</a:t>
            </a:r>
          </a:p>
        </p:txBody>
      </p:sp>
    </p:spTree>
    <p:extLst>
      <p:ext uri="{BB962C8B-B14F-4D97-AF65-F5344CB8AC3E}">
        <p14:creationId xmlns:p14="http://schemas.microsoft.com/office/powerpoint/2010/main" val="3901747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DF5669F-DB1C-47F8-949F-E79149DDE2EB}" type="datetime1">
              <a:rPr lang="en-US" smtClean="0">
                <a:solidFill>
                  <a:srgbClr val="1F497D"/>
                </a:solidFill>
              </a:rPr>
              <a:t>5/7/2019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D166D6-0CF4-463F-A7E7-602A520749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dirty="0">
                <a:solidFill>
                  <a:srgbClr val="1F497D"/>
                </a:solidFill>
              </a:rPr>
              <a:t>As of 10/22/2014</a:t>
            </a:r>
          </a:p>
        </p:txBody>
      </p:sp>
    </p:spTree>
    <p:extLst>
      <p:ext uri="{BB962C8B-B14F-4D97-AF65-F5344CB8AC3E}">
        <p14:creationId xmlns:p14="http://schemas.microsoft.com/office/powerpoint/2010/main" val="290779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473F1FA-22AA-4D97-A002-B4C9794311FB}" type="datetime1">
              <a:rPr lang="en-US" smtClean="0">
                <a:solidFill>
                  <a:srgbClr val="1F497D"/>
                </a:solidFill>
              </a:rPr>
              <a:t>5/7/2019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D166D6-0CF4-463F-A7E7-602A520749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dirty="0">
                <a:solidFill>
                  <a:srgbClr val="1F497D"/>
                </a:solidFill>
              </a:rPr>
              <a:t>As of 10/22/2014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4943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0779-A7DE-44A6-847D-D8DEE4E87E4A}" type="datetime1">
              <a:rPr lang="en-US" smtClean="0">
                <a:solidFill>
                  <a:srgbClr val="1F497D"/>
                </a:solidFill>
              </a:rPr>
              <a:t>5/7/2019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1F497D"/>
                </a:solidFill>
              </a:rPr>
              <a:t>As of 10/22/2014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D166D6-0CF4-463F-A7E7-602A520749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847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19E79-10B2-491F-8EA7-DF2DE5BFB81E}" type="datetime1">
              <a:rPr lang="en-US" smtClean="0">
                <a:solidFill>
                  <a:srgbClr val="1F497D"/>
                </a:solidFill>
              </a:rPr>
              <a:t>5/7/2019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1F497D"/>
                </a:solidFill>
              </a:rPr>
              <a:t>As of 10/22/2014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D166D6-0CF4-463F-A7E7-602A52074913}" type="slidenum">
              <a:rPr lang="en-US" smtClean="0">
                <a:solidFill>
                  <a:srgbClr val="1F497D"/>
                </a:solidFill>
              </a:rPr>
              <a:pPr/>
              <a:t>‹#›</a:t>
            </a:fld>
            <a:endParaRPr lang="en-US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486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D26FF-9D87-4995-91DC-493030ED347A}" type="datetime1">
              <a:rPr lang="en-US" smtClean="0">
                <a:solidFill>
                  <a:srgbClr val="1F497D"/>
                </a:solidFill>
              </a:rPr>
              <a:t>5/7/2019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rgbClr val="1F497D"/>
                </a:solidFill>
              </a:rPr>
              <a:t>As of 10/22/2014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D166D6-0CF4-463F-A7E7-602A520749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17222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2"/>
            <a:ext cx="2667000" cy="365125"/>
          </a:xfrm>
        </p:spPr>
        <p:txBody>
          <a:bodyPr rtlCol="0"/>
          <a:lstStyle/>
          <a:p>
            <a:fld id="{026AF4A9-D3FA-4162-AEA5-18B439AAC8E5}" type="datetime1">
              <a:rPr lang="en-US" smtClean="0">
                <a:solidFill>
                  <a:srgbClr val="1F497D"/>
                </a:solidFill>
              </a:rPr>
              <a:t>5/7/2019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7D166D6-0CF4-463F-A7E7-602A520749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8"/>
            <a:ext cx="4572000" cy="365125"/>
          </a:xfrm>
        </p:spPr>
        <p:txBody>
          <a:bodyPr rtlCol="0"/>
          <a:lstStyle/>
          <a:p>
            <a:r>
              <a:rPr lang="en-US" dirty="0">
                <a:solidFill>
                  <a:srgbClr val="1F497D"/>
                </a:solidFill>
              </a:rPr>
              <a:t>As of 10/22/2014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76292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2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FADA84-8C7E-4D01-9591-4B218E2FA2D5}" type="datetime1">
              <a:rPr lang="en-US" smtClean="0">
                <a:solidFill>
                  <a:srgbClr val="1F497D"/>
                </a:solidFill>
              </a:rPr>
              <a:t>5/7/2019</a:t>
            </a:fld>
            <a:endParaRPr lang="en-US">
              <a:solidFill>
                <a:srgbClr val="1F497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rgbClr val="1F497D"/>
                </a:solidFill>
              </a:rPr>
              <a:t>As of 10/22/2014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D166D6-0CF4-463F-A7E7-602A520749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119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2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2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50">
                <a:solidFill>
                  <a:srgbClr val="1F497D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EF4F38-D774-47D8-A920-A36BAD8AC2BB}" type="datetime1">
              <a:rPr lang="en-US" smtClean="0"/>
              <a:pPr>
                <a:defRPr/>
              </a:pPr>
              <a:t>5/7/2019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6248402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50">
                <a:solidFill>
                  <a:srgbClr val="1F497D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As of 10/22/2014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90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050" b="1" smtClean="0">
                <a:solidFill>
                  <a:srgbClr val="FFFFFF"/>
                </a:solidFill>
                <a:latin typeface="Tw Cen MT" panose="020B0602020104020603" pitchFamily="34" charset="0"/>
              </a:defRPr>
            </a:lvl1pPr>
          </a:lstStyle>
          <a:p>
            <a:pPr>
              <a:defRPr/>
            </a:pPr>
            <a:fld id="{B46A5C5C-3593-4904-BEE5-6CAC30BE175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75215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w Cen MT" panose="020B0602020104020603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w Cen MT" panose="020B0602020104020603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w Cen MT" panose="020B0602020104020603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w Cen MT" panose="020B0602020104020603" pitchFamily="34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w Cen MT" panose="020B0602020104020603" pitchFamily="34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w Cen MT" panose="020B0602020104020603" pitchFamily="34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w Cen MT" panose="020B0602020104020603" pitchFamily="34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w Cen MT" panose="020B0602020104020603" pitchFamily="34" charset="0"/>
        </a:defRPr>
      </a:lvl9pPr>
    </p:titleStyle>
    <p:bodyStyle>
      <a:lvl1pPr marL="239316" indent="-239316" algn="l" rtl="0" eaLnBrk="0" fontAlgn="base" hangingPunct="0">
        <a:spcBef>
          <a:spcPts val="525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175" kern="1200">
          <a:solidFill>
            <a:schemeClr val="tx1"/>
          </a:solidFill>
          <a:latin typeface="+mn-lt"/>
          <a:ea typeface="+mn-ea"/>
          <a:cs typeface="+mn-cs"/>
        </a:defRPr>
      </a:lvl1pPr>
      <a:lvl2pPr marL="479822" indent="-204788" algn="l" rtl="0" eaLnBrk="0" fontAlgn="base" hangingPunct="0">
        <a:spcBef>
          <a:spcPts val="413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145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1725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indent="-171450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SzPct val="75000"/>
        <a:buFont typeface="Wingdings" panose="05000000000000000000" pitchFamily="2" charset="2"/>
        <a:buChar char="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171450" algn="l" rtl="0" eaLnBrk="0" fontAlgn="base" hangingPunct="0">
        <a:spcBef>
          <a:spcPts val="300"/>
        </a:spcBef>
        <a:spcAft>
          <a:spcPct val="0"/>
        </a:spcAft>
        <a:buClr>
          <a:srgbClr val="8064A2"/>
        </a:buClr>
        <a:buSzPct val="65000"/>
        <a:buFont typeface="Wingdings" panose="05000000000000000000" pitchFamily="2" charset="2"/>
        <a:buChar char="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577340" indent="-17145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17145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988820" indent="-17145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7145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randi@kdcrpartners.com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kdcrpartners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DB07DF7-5D1B-444B-9F58-68E9C1EA8F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1" y="2743200"/>
            <a:ext cx="7123113" cy="2252870"/>
          </a:xfrm>
        </p:spPr>
        <p:txBody>
          <a:bodyPr>
            <a:norm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Prepared for </a:t>
            </a:r>
          </a:p>
          <a:p>
            <a:pPr algn="ctr"/>
            <a:r>
              <a:rPr lang="en-US" dirty="0"/>
              <a:t>Streamlined Sales Tax Governing Board (SST)</a:t>
            </a:r>
          </a:p>
          <a:p>
            <a:pPr algn="ctr"/>
            <a:r>
              <a:rPr lang="en-US" sz="2000" dirty="0"/>
              <a:t>May 7, 2019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9740842-3F69-4117-B48A-F9DA1C30A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457" y="1608138"/>
            <a:ext cx="8476343" cy="990600"/>
          </a:xfrm>
        </p:spPr>
        <p:txBody>
          <a:bodyPr>
            <a:normAutofit/>
          </a:bodyPr>
          <a:lstStyle/>
          <a:p>
            <a:pPr algn="ctr"/>
            <a:r>
              <a:rPr lang="en-US" sz="3900" dirty="0"/>
              <a:t>E-Fairness: Washington Update </a:t>
            </a:r>
          </a:p>
        </p:txBody>
      </p:sp>
      <p:pic>
        <p:nvPicPr>
          <p:cNvPr id="5" name="Picture 4" descr="KDCR_logo5B_400px">
            <a:extLst>
              <a:ext uri="{FF2B5EF4-FFF2-40B4-BE49-F238E27FC236}">
                <a16:creationId xmlns:a16="http://schemas.microsoft.com/office/drawing/2014/main" id="{7AD5B9C2-4A5F-4051-A601-5E939A945DC1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1423" y="6011501"/>
            <a:ext cx="1061386" cy="643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E0125E-E9EF-450D-A8E0-67DDD397AD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083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700" dirty="0"/>
              <a:t>Senate Appropriations Committee</a:t>
            </a:r>
            <a:br>
              <a:rPr lang="en-US" dirty="0"/>
            </a:br>
            <a:r>
              <a:rPr lang="en-US" sz="2700" dirty="0"/>
              <a:t>Current Ratio: 16-15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5019675" y="1638300"/>
            <a:ext cx="4175125" cy="3581400"/>
          </a:xfrm>
        </p:spPr>
        <p:txBody>
          <a:bodyPr>
            <a:noAutofit/>
          </a:bodyPr>
          <a:lstStyle/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2000" b="1" u="sng" dirty="0"/>
              <a:t>Democrats</a:t>
            </a:r>
            <a:endParaRPr lang="en-US" sz="2000" b="1" dirty="0">
              <a:latin typeface="+mj-lt"/>
            </a:endParaRP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800" b="1" dirty="0">
                <a:latin typeface="+mj-lt"/>
              </a:rPr>
              <a:t>Patrick Leahy (VT), Ranking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>
                <a:latin typeface="+mj-lt"/>
              </a:rPr>
              <a:t>Patty Murray (WA) 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>
                <a:latin typeface="+mj-lt"/>
              </a:rPr>
              <a:t>Dianne Feinstein (CA)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>
                <a:latin typeface="+mj-lt"/>
              </a:rPr>
              <a:t>Dick Durbin (IL)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>
                <a:latin typeface="+mj-lt"/>
              </a:rPr>
              <a:t>Jack Reed (RI) 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>
                <a:latin typeface="+mj-lt"/>
              </a:rPr>
              <a:t>Jon Tester (MT)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>
                <a:latin typeface="+mj-lt"/>
              </a:rPr>
              <a:t>Tom Udall (NM)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>
                <a:latin typeface="+mj-lt"/>
              </a:rPr>
              <a:t>Jeanne Shaheen (NH)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>
                <a:latin typeface="+mj-lt"/>
              </a:rPr>
              <a:t>Jeff Merkley (OR)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>
                <a:latin typeface="+mj-lt"/>
              </a:rPr>
              <a:t>Chris Coons (DE) 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>
                <a:latin typeface="+mj-lt"/>
              </a:rPr>
              <a:t>Brian Schatz (HI)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>
                <a:latin typeface="+mj-lt"/>
              </a:rPr>
              <a:t>Tammy Baldwin (WI)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>
                <a:latin typeface="+mj-lt"/>
              </a:rPr>
              <a:t>Chris Murphy (CT)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>
                <a:latin typeface="+mj-lt"/>
              </a:rPr>
              <a:t>Joe Manchin (WV)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>
                <a:latin typeface="+mj-lt"/>
              </a:rPr>
              <a:t>Chris Van Hollen (MD)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533400" y="1638300"/>
            <a:ext cx="4486275" cy="4141788"/>
          </a:xfrm>
        </p:spPr>
        <p:txBody>
          <a:bodyPr>
            <a:noAutofit/>
          </a:bodyPr>
          <a:lstStyle/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2000" b="1" u="sng" dirty="0"/>
              <a:t>Republicans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1800" b="1" dirty="0"/>
              <a:t>Richard Shelby (AL), Chair (2 C, 2 RM)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sz="1800" i="1" dirty="0"/>
              <a:t>Mitch McConnell (KY)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/>
              <a:t>Lamar Alexander (TN)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/>
              <a:t>Susan Collins (ME)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/>
              <a:t>Lisa Murkowski (AK)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/>
              <a:t>Lindsey Graham (SC)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/>
              <a:t>Roy Blunt (MO) 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/>
              <a:t>Jerry Moran (KS) 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/>
              <a:t>John Hoeven (ND)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/>
              <a:t>John Boozman (AR)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/>
              <a:t>Shelley Moore Capito (WV)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/>
              <a:t>John Kennedy (LA)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/>
              <a:t>Cindy Hyde-Smith (MS)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/>
              <a:t>Steve Daines (MT)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/>
              <a:t>Marco Rubio (FL)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/>
              <a:t>James Lankford (OK)</a:t>
            </a:r>
          </a:p>
        </p:txBody>
      </p:sp>
      <p:pic>
        <p:nvPicPr>
          <p:cNvPr id="37894" name="Picture 7" descr="KDCR_logo5B_400p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2075" y="6011863"/>
            <a:ext cx="106045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A8D322-1C0E-4F30-9FFE-85E6BA1681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2EBD10-7313-441A-B14F-9BA1DCD073C1}" type="slidenum">
              <a:rPr kumimoji="0" lang="en-US" altLang="en-US" sz="105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" panose="020B06020201040206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05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w Cen MT" panose="020B0602020104020603" pitchFamily="34" charset="0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85293" y="5780088"/>
            <a:ext cx="4068763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buSzPct val="60000"/>
              <a:buFontTx/>
              <a:buNone/>
              <a:tabLst/>
              <a:defRPr/>
            </a:pPr>
            <a:r>
              <a:rPr lang="en-US" sz="1100" dirty="0">
                <a:solidFill>
                  <a:srgbClr val="00B050"/>
                </a:solidFill>
                <a:latin typeface="Tw Cen MT"/>
                <a:cs typeface="Calibri" panose="020F0502020204030204" pitchFamily="34" charset="0"/>
              </a:rPr>
              <a:t>New Committee Member</a:t>
            </a:r>
            <a:endParaRPr kumimoji="0" lang="en-US" sz="1100" b="0" i="0" u="non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w Cen MT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buSzPct val="60000"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Calibri" panose="020F0502020204030204" pitchFamily="34" charset="0"/>
              </a:rPr>
              <a:t>C = Years as Chair of Committee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buSzPct val="60000"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Calibri" panose="020F0502020204030204" pitchFamily="34" charset="0"/>
              </a:rPr>
              <a:t>RM = Year as Ranking Member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buSzPct val="60000"/>
              <a:buFontTx/>
              <a:buNone/>
              <a:tabLst/>
              <a:defRPr/>
            </a:pPr>
            <a:r>
              <a:rPr kumimoji="0" lang="en-US" sz="11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Calibri" panose="020F0502020204030204" pitchFamily="34" charset="0"/>
              </a:rPr>
              <a:t>Committee Seniority over Chair/Ranking Member</a:t>
            </a:r>
          </a:p>
        </p:txBody>
      </p:sp>
    </p:spTree>
    <p:extLst>
      <p:ext uri="{BB962C8B-B14F-4D97-AF65-F5344CB8AC3E}">
        <p14:creationId xmlns:p14="http://schemas.microsoft.com/office/powerpoint/2010/main" val="3524581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511AB00-0C05-426C-80AA-1F4CFDD83D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6E7F2DC-4C20-4177-B606-F4952918F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U.S. House of Representatives</a:t>
            </a:r>
          </a:p>
        </p:txBody>
      </p:sp>
      <p:pic>
        <p:nvPicPr>
          <p:cNvPr id="4" name="Picture 3" descr="KDCR_logo5B_400px">
            <a:extLst>
              <a:ext uri="{FF2B5EF4-FFF2-40B4-BE49-F238E27FC236}">
                <a16:creationId xmlns:a16="http://schemas.microsoft.com/office/drawing/2014/main" id="{7888AE1B-9CF6-4223-97FD-9A59C5CB5C27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1423" y="6011501"/>
            <a:ext cx="1061386" cy="643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942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1483"/>
            <a:ext cx="9144000" cy="514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2107D12-82F4-47E1-B7B0-D57EC9C69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/>
              <a:t>116</a:t>
            </a:r>
            <a:r>
              <a:rPr lang="en-US" sz="4000" baseline="30000" dirty="0"/>
              <a:t>th</a:t>
            </a:r>
            <a:r>
              <a:rPr lang="en-US" sz="4000" dirty="0"/>
              <a:t> Congress</a:t>
            </a:r>
            <a:br>
              <a:rPr lang="en-US" sz="3600" dirty="0"/>
            </a:br>
            <a:r>
              <a:rPr lang="en-US" sz="3600" dirty="0"/>
              <a:t>U.S</a:t>
            </a:r>
            <a:r>
              <a:rPr lang="en-US" sz="4000" dirty="0"/>
              <a:t>. House of Representatives</a:t>
            </a:r>
          </a:p>
        </p:txBody>
      </p:sp>
      <p:pic>
        <p:nvPicPr>
          <p:cNvPr id="8" name="Picture 7" descr="KDCR_logo5B_400px">
            <a:extLst>
              <a:ext uri="{FF2B5EF4-FFF2-40B4-BE49-F238E27FC236}">
                <a16:creationId xmlns:a16="http://schemas.microsoft.com/office/drawing/2014/main" id="{12BF4995-BA89-4529-B2B7-D95D0D733A12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11423" y="6011501"/>
            <a:ext cx="1061386" cy="643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7D166D6-0CF4-463F-A7E7-602A5207491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extBox 109">
            <a:extLst>
              <a:ext uri="{FF2B5EF4-FFF2-40B4-BE49-F238E27FC236}">
                <a16:creationId xmlns:a16="http://schemas.microsoft.com/office/drawing/2014/main" id="{3EB643BD-5BAA-4254-A101-5C453A05DD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5150" y="4872548"/>
            <a:ext cx="2933700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</a:rPr>
              <a:t>435 Representatives</a:t>
            </a:r>
          </a:p>
          <a:p>
            <a:pPr algn="ctr"/>
            <a:r>
              <a:rPr lang="en-US" sz="1600" b="1" dirty="0">
                <a:solidFill>
                  <a:srgbClr val="000000"/>
                </a:solidFill>
              </a:rPr>
              <a:t>235 Democrats</a:t>
            </a:r>
          </a:p>
          <a:p>
            <a:pPr algn="ctr"/>
            <a:r>
              <a:rPr lang="en-US" sz="1600" b="1" dirty="0">
                <a:solidFill>
                  <a:srgbClr val="000000"/>
                </a:solidFill>
              </a:rPr>
              <a:t>197 Republicans</a:t>
            </a:r>
          </a:p>
          <a:p>
            <a:pPr algn="ctr"/>
            <a:r>
              <a:rPr lang="en-US" sz="1600" b="1" i="1" dirty="0">
                <a:solidFill>
                  <a:srgbClr val="000000"/>
                </a:solidFill>
              </a:rPr>
              <a:t>3 Vacancies</a:t>
            </a:r>
          </a:p>
          <a:p>
            <a:pPr algn="ctr"/>
            <a:endParaRPr lang="en-US" sz="1600" b="1" dirty="0">
              <a:solidFill>
                <a:srgbClr val="000000"/>
              </a:solidFill>
            </a:endParaRPr>
          </a:p>
          <a:p>
            <a:pPr algn="ctr"/>
            <a:endParaRPr lang="en-US" sz="1600" b="1" dirty="0">
              <a:solidFill>
                <a:srgbClr val="000000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275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4000" dirty="0"/>
              <a:t>U.S. House of Representatives Overview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sz="quarter" idx="1"/>
          </p:nvPr>
        </p:nvSpPr>
        <p:spPr>
          <a:xfrm>
            <a:off x="555625" y="3584576"/>
            <a:ext cx="8153400" cy="252013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sz="1900" dirty="0"/>
              <a:t>House members run for reelection every 2 years</a:t>
            </a:r>
          </a:p>
          <a:p>
            <a:pPr>
              <a:defRPr/>
            </a:pPr>
            <a:r>
              <a:rPr lang="en-US" altLang="en-US" sz="1900" dirty="0"/>
              <a:t>Can be dependent on national trends, more so than Senators</a:t>
            </a:r>
          </a:p>
          <a:p>
            <a:pPr>
              <a:defRPr/>
            </a:pPr>
            <a:r>
              <a:rPr lang="en-US" altLang="en-US" sz="1900" dirty="0"/>
              <a:t>House Democrats regained control in 2018</a:t>
            </a:r>
          </a:p>
          <a:p>
            <a:pPr>
              <a:defRPr/>
            </a:pPr>
            <a:r>
              <a:rPr lang="en-US" altLang="en-US" sz="1900" dirty="0"/>
              <a:t>60% of the House Democratic Caucus has never served in the Majority</a:t>
            </a:r>
          </a:p>
          <a:p>
            <a:pPr>
              <a:defRPr/>
            </a:pPr>
            <a:r>
              <a:rPr lang="en-US" altLang="en-US" sz="1900" dirty="0"/>
              <a:t>73% of the House Republican Conference has never served in the Minority</a:t>
            </a:r>
          </a:p>
          <a:p>
            <a:pPr>
              <a:defRPr/>
            </a:pPr>
            <a:r>
              <a:rPr lang="en-US" altLang="en-US" sz="1900" dirty="0"/>
              <a:t>70% of House Republicans have never served under a Republican President</a:t>
            </a:r>
          </a:p>
        </p:txBody>
      </p:sp>
      <p:sp>
        <p:nvSpPr>
          <p:cNvPr id="50182" name="TextBox 3"/>
          <p:cNvSpPr txBox="1">
            <a:spLocks noChangeArrowheads="1"/>
          </p:cNvSpPr>
          <p:nvPr/>
        </p:nvSpPr>
        <p:spPr bwMode="auto">
          <a:xfrm>
            <a:off x="555625" y="1818861"/>
            <a:ext cx="8366125" cy="1554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900" i="1" u="sng" dirty="0">
                <a:solidFill>
                  <a:srgbClr val="000000"/>
                </a:solidFill>
                <a:latin typeface="Tw Cen MT" panose="020B0602020104020603" pitchFamily="34" charset="0"/>
              </a:rPr>
              <a:t>435 total Members </a:t>
            </a:r>
          </a:p>
          <a:p>
            <a:r>
              <a:rPr lang="en-US" altLang="en-US" sz="1900" dirty="0">
                <a:solidFill>
                  <a:srgbClr val="000000"/>
                </a:solidFill>
                <a:latin typeface="Tw Cen MT" panose="020B0602020104020603" pitchFamily="34" charset="0"/>
              </a:rPr>
              <a:t>235 Democrats</a:t>
            </a:r>
          </a:p>
          <a:p>
            <a:r>
              <a:rPr lang="en-US" altLang="en-US" sz="1900" dirty="0">
                <a:solidFill>
                  <a:srgbClr val="000000"/>
                </a:solidFill>
                <a:latin typeface="Tw Cen MT" panose="020B0602020104020603" pitchFamily="34" charset="0"/>
              </a:rPr>
              <a:t>197 Republicans </a:t>
            </a:r>
          </a:p>
          <a:p>
            <a:r>
              <a:rPr lang="en-US" altLang="en-US" sz="1900" i="1" dirty="0">
                <a:solidFill>
                  <a:srgbClr val="000000"/>
                </a:solidFill>
                <a:latin typeface="Tw Cen MT" panose="020B0602020104020603" pitchFamily="34" charset="0"/>
              </a:rPr>
              <a:t>(3 Vacancies)</a:t>
            </a:r>
          </a:p>
          <a:p>
            <a:r>
              <a:rPr lang="en-US" altLang="en-US" sz="1900" dirty="0">
                <a:solidFill>
                  <a:srgbClr val="000000"/>
                </a:solidFill>
                <a:latin typeface="Tw Cen MT" panose="020B0602020104020603" pitchFamily="34" charset="0"/>
              </a:rPr>
              <a:t>~ 38 seat difference</a:t>
            </a:r>
          </a:p>
        </p:txBody>
      </p:sp>
      <p:pic>
        <p:nvPicPr>
          <p:cNvPr id="8" name="Picture 7" descr="KDCR_logo5B_400px">
            <a:extLst>
              <a:ext uri="{FF2B5EF4-FFF2-40B4-BE49-F238E27FC236}">
                <a16:creationId xmlns:a16="http://schemas.microsoft.com/office/drawing/2014/main" id="{12BF4995-BA89-4529-B2B7-D95D0D733A12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1423" y="6011501"/>
            <a:ext cx="1061386" cy="643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7D166D6-0CF4-463F-A7E7-602A5207491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5169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en-US" sz="3600" dirty="0"/>
              <a:t>U.S. House of Representatives Overview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7D166D6-0CF4-463F-A7E7-602A5207491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52491" y="1690141"/>
            <a:ext cx="8153400" cy="4495800"/>
          </a:xfrm>
        </p:spPr>
        <p:txBody>
          <a:bodyPr/>
          <a:lstStyle/>
          <a:p>
            <a:r>
              <a:rPr lang="en-US" dirty="0"/>
              <a:t>Democrats picked up a net of 40 seats</a:t>
            </a:r>
          </a:p>
          <a:p>
            <a:pPr lvl="1"/>
            <a:r>
              <a:rPr lang="en-US" dirty="0"/>
              <a:t>43 seats held by Republicans flipped to Democrats</a:t>
            </a:r>
          </a:p>
          <a:p>
            <a:pPr lvl="2"/>
            <a:r>
              <a:rPr lang="en-US" dirty="0"/>
              <a:t>CA, IL, IA, ME, MI, NJ, NY, PA, VA</a:t>
            </a:r>
          </a:p>
          <a:p>
            <a:pPr lvl="1"/>
            <a:r>
              <a:rPr lang="en-US" dirty="0"/>
              <a:t>3 seats held by Democrats flipped to Republicans</a:t>
            </a:r>
          </a:p>
          <a:p>
            <a:pPr lvl="2"/>
            <a:r>
              <a:rPr lang="en-US" dirty="0"/>
              <a:t>MN and PA</a:t>
            </a:r>
          </a:p>
          <a:p>
            <a:pPr lvl="2"/>
            <a:endParaRPr lang="en-US" dirty="0"/>
          </a:p>
          <a:p>
            <a:pPr marL="377428" indent="-342900"/>
            <a:r>
              <a:rPr lang="en-US" dirty="0"/>
              <a:t>92 confirmed new Members</a:t>
            </a:r>
          </a:p>
          <a:p>
            <a:pPr marL="617934" lvl="1" indent="-342900"/>
            <a:r>
              <a:rPr lang="en-US" dirty="0"/>
              <a:t>21% of the House are now newly elected members</a:t>
            </a:r>
          </a:p>
        </p:txBody>
      </p:sp>
      <p:pic>
        <p:nvPicPr>
          <p:cNvPr id="5" name="Picture 4" descr="KDCR_logo5B_400px">
            <a:extLst>
              <a:ext uri="{FF2B5EF4-FFF2-40B4-BE49-F238E27FC236}">
                <a16:creationId xmlns:a16="http://schemas.microsoft.com/office/drawing/2014/main" id="{12BF4995-BA89-4529-B2B7-D95D0D733A12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1423" y="6011501"/>
            <a:ext cx="1061386" cy="643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313904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533400" y="229952"/>
            <a:ext cx="8307388" cy="928687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700" dirty="0"/>
              <a:t>House Judiciary Committee</a:t>
            </a:r>
            <a:br>
              <a:rPr lang="en-US" dirty="0"/>
            </a:br>
            <a:r>
              <a:rPr lang="en-US" sz="2700" dirty="0"/>
              <a:t>Current Ratio: 24-17</a:t>
            </a:r>
            <a:endParaRPr lang="en-US" sz="2800" i="1" dirty="0"/>
          </a:p>
        </p:txBody>
      </p:sp>
      <p:sp>
        <p:nvSpPr>
          <p:cNvPr id="12" name="Rectangle 11"/>
          <p:cNvSpPr/>
          <p:nvPr/>
        </p:nvSpPr>
        <p:spPr>
          <a:xfrm>
            <a:off x="5635228" y="1593573"/>
            <a:ext cx="415369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b="1" u="sng" dirty="0">
                <a:solidFill>
                  <a:prstClr val="black"/>
                </a:solidFill>
                <a:cs typeface="Arial" panose="020B0604020202020204" pitchFamily="34" charset="0"/>
              </a:rPr>
              <a:t>Republicans</a:t>
            </a:r>
          </a:p>
          <a:p>
            <a:pPr>
              <a:defRPr/>
            </a:pPr>
            <a:r>
              <a:rPr lang="en-US" sz="1400" b="1" dirty="0">
                <a:solidFill>
                  <a:prstClr val="black"/>
                </a:solidFill>
                <a:cs typeface="Arial" panose="020B0604020202020204" pitchFamily="34" charset="0"/>
              </a:rPr>
              <a:t>Doug Collins (GA), Ranking</a:t>
            </a:r>
          </a:p>
          <a:p>
            <a:pPr>
              <a:defRPr/>
            </a:pPr>
            <a:r>
              <a:rPr lang="en-US" sz="1400" dirty="0">
                <a:solidFill>
                  <a:prstClr val="black"/>
                </a:solidFill>
                <a:cs typeface="Arial" panose="020B0604020202020204" pitchFamily="34" charset="0"/>
              </a:rPr>
              <a:t>Jim Sensenbrenner (WI)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prstClr val="black"/>
                </a:solidFill>
                <a:cs typeface="Arial" panose="020B0604020202020204" pitchFamily="34" charset="0"/>
              </a:rPr>
              <a:t>Term-limited</a:t>
            </a:r>
          </a:p>
          <a:p>
            <a:pPr>
              <a:defRPr/>
            </a:pPr>
            <a:r>
              <a:rPr lang="en-US" sz="1400" dirty="0">
                <a:solidFill>
                  <a:prstClr val="black"/>
                </a:solidFill>
                <a:cs typeface="Arial" panose="020B0604020202020204" pitchFamily="34" charset="0"/>
              </a:rPr>
              <a:t>Steve Chabot (OH)</a:t>
            </a:r>
          </a:p>
          <a:p>
            <a:pPr>
              <a:defRPr/>
            </a:pPr>
            <a:r>
              <a:rPr lang="en-US" sz="1400" dirty="0">
                <a:solidFill>
                  <a:prstClr val="black"/>
                </a:solidFill>
                <a:cs typeface="Arial" panose="020B0604020202020204" pitchFamily="34" charset="0"/>
              </a:rPr>
              <a:t>Louie Gohmert (TX)</a:t>
            </a:r>
          </a:p>
          <a:p>
            <a:pPr>
              <a:defRPr/>
            </a:pPr>
            <a:r>
              <a:rPr lang="en-US" sz="1400" dirty="0">
                <a:solidFill>
                  <a:prstClr val="black"/>
                </a:solidFill>
                <a:cs typeface="Arial" panose="020B0604020202020204" pitchFamily="34" charset="0"/>
              </a:rPr>
              <a:t>Jim Jordan (OH)</a:t>
            </a:r>
          </a:p>
          <a:p>
            <a:pPr>
              <a:defRPr/>
            </a:pPr>
            <a:r>
              <a:rPr lang="en-US" sz="1400" dirty="0">
                <a:solidFill>
                  <a:prstClr val="black"/>
                </a:solidFill>
                <a:cs typeface="Arial" panose="020B0604020202020204" pitchFamily="34" charset="0"/>
              </a:rPr>
              <a:t>Ken Buck (CO)</a:t>
            </a:r>
          </a:p>
          <a:p>
            <a:pPr>
              <a:defRPr/>
            </a:pPr>
            <a:r>
              <a:rPr lang="en-US" sz="1400" dirty="0">
                <a:solidFill>
                  <a:prstClr val="black"/>
                </a:solidFill>
                <a:cs typeface="Arial" panose="020B0604020202020204" pitchFamily="34" charset="0"/>
              </a:rPr>
              <a:t>John Ratcliffe (TX)</a:t>
            </a:r>
          </a:p>
          <a:p>
            <a:pPr>
              <a:defRPr/>
            </a:pPr>
            <a:r>
              <a:rPr lang="en-US" sz="1400" dirty="0">
                <a:solidFill>
                  <a:prstClr val="black"/>
                </a:solidFill>
                <a:cs typeface="Arial" panose="020B0604020202020204" pitchFamily="34" charset="0"/>
              </a:rPr>
              <a:t>Martha Roby (AL)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 dirty="0">
                <a:solidFill>
                  <a:srgbClr val="000000"/>
                </a:solidFill>
                <a:cs typeface="Arial" panose="020B0604020202020204" pitchFamily="34" charset="0"/>
              </a:rPr>
              <a:t>Matt Gaetz (FL)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 dirty="0">
                <a:solidFill>
                  <a:srgbClr val="000000"/>
                </a:solidFill>
                <a:cs typeface="Arial" panose="020B0604020202020204" pitchFamily="34" charset="0"/>
              </a:rPr>
              <a:t>Mike Johnson (LA)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 dirty="0">
                <a:solidFill>
                  <a:srgbClr val="000000"/>
                </a:solidFill>
                <a:cs typeface="Arial" panose="020B0604020202020204" pitchFamily="34" charset="0"/>
              </a:rPr>
              <a:t>Andy Biggs (AZ)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 dirty="0">
                <a:solidFill>
                  <a:srgbClr val="00B050"/>
                </a:solidFill>
                <a:cs typeface="Arial" panose="020B0604020202020204" pitchFamily="34" charset="0"/>
              </a:rPr>
              <a:t>Tom McClintock (CA)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 dirty="0">
                <a:solidFill>
                  <a:srgbClr val="00B050"/>
                </a:solidFill>
                <a:cs typeface="Arial" panose="020B0604020202020204" pitchFamily="34" charset="0"/>
              </a:rPr>
              <a:t>Debbie Lesko (AZ)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 dirty="0">
                <a:solidFill>
                  <a:srgbClr val="00B050"/>
                </a:solidFill>
                <a:cs typeface="Arial" panose="020B0604020202020204" pitchFamily="34" charset="0"/>
              </a:rPr>
              <a:t>Guy Reschenthaler (PA)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 dirty="0">
                <a:solidFill>
                  <a:srgbClr val="00B050"/>
                </a:solidFill>
                <a:cs typeface="Arial" panose="020B0604020202020204" pitchFamily="34" charset="0"/>
              </a:rPr>
              <a:t>Ben Cline (VA)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 dirty="0">
                <a:solidFill>
                  <a:srgbClr val="00B050"/>
                </a:solidFill>
                <a:cs typeface="Arial" panose="020B0604020202020204" pitchFamily="34" charset="0"/>
              </a:rPr>
              <a:t>Kelly Armstrong (ND)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400" dirty="0">
                <a:solidFill>
                  <a:srgbClr val="00B050"/>
                </a:solidFill>
                <a:cs typeface="Arial" panose="020B0604020202020204" pitchFamily="34" charset="0"/>
              </a:rPr>
              <a:t>Greg Steube (FL)</a:t>
            </a:r>
          </a:p>
          <a:p>
            <a:pPr>
              <a:defRPr/>
            </a:pPr>
            <a:endParaRPr lang="en-US" sz="14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33117" y="1593573"/>
            <a:ext cx="4928744" cy="5394960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>
              <a:defRPr/>
            </a:pPr>
            <a:r>
              <a:rPr lang="en-US" sz="1400" b="1" u="sng" dirty="0">
                <a:solidFill>
                  <a:prstClr val="black"/>
                </a:solidFill>
                <a:cs typeface="Arial" panose="020B0604020202020204" pitchFamily="34" charset="0"/>
              </a:rPr>
              <a:t>Democrats</a:t>
            </a:r>
          </a:p>
          <a:p>
            <a:pPr>
              <a:defRPr/>
            </a:pPr>
            <a:r>
              <a:rPr lang="en-US" sz="1400" b="1" dirty="0">
                <a:solidFill>
                  <a:prstClr val="black"/>
                </a:solidFill>
                <a:cs typeface="Arial" panose="020B0604020202020204" pitchFamily="34" charset="0"/>
              </a:rPr>
              <a:t>Jerry Nadler (NY), Chair</a:t>
            </a:r>
          </a:p>
          <a:p>
            <a:pPr>
              <a:defRPr/>
            </a:pPr>
            <a:r>
              <a:rPr lang="en-US" sz="1400" dirty="0">
                <a:solidFill>
                  <a:prstClr val="black"/>
                </a:solidFill>
                <a:cs typeface="Arial" panose="020B0604020202020204" pitchFamily="34" charset="0"/>
              </a:rPr>
              <a:t>Zoe Lofgren (CA)</a:t>
            </a:r>
          </a:p>
          <a:p>
            <a:pPr>
              <a:defRPr/>
            </a:pPr>
            <a:r>
              <a:rPr lang="en-US" sz="1400" dirty="0">
                <a:solidFill>
                  <a:prstClr val="black"/>
                </a:solidFill>
                <a:cs typeface="Arial" panose="020B0604020202020204" pitchFamily="34" charset="0"/>
              </a:rPr>
              <a:t>Sheila Jackson Lee (TX) </a:t>
            </a:r>
          </a:p>
          <a:p>
            <a:pPr>
              <a:defRPr/>
            </a:pPr>
            <a:r>
              <a:rPr lang="en-US" sz="1400" dirty="0">
                <a:solidFill>
                  <a:prstClr val="black"/>
                </a:solidFill>
                <a:cs typeface="Arial" panose="020B0604020202020204" pitchFamily="34" charset="0"/>
              </a:rPr>
              <a:t>Steve Cohen (TN)</a:t>
            </a:r>
          </a:p>
          <a:p>
            <a:pPr>
              <a:defRPr/>
            </a:pPr>
            <a:r>
              <a:rPr lang="en-US" sz="1400" dirty="0">
                <a:solidFill>
                  <a:prstClr val="black"/>
                </a:solidFill>
                <a:cs typeface="Arial" panose="020B0604020202020204" pitchFamily="34" charset="0"/>
              </a:rPr>
              <a:t>Hank Johnson (GA) </a:t>
            </a:r>
          </a:p>
          <a:p>
            <a:pPr>
              <a:defRPr/>
            </a:pPr>
            <a:r>
              <a:rPr lang="en-US" sz="1400" dirty="0">
                <a:solidFill>
                  <a:prstClr val="black"/>
                </a:solidFill>
                <a:cs typeface="Arial" panose="020B0604020202020204" pitchFamily="34" charset="0"/>
              </a:rPr>
              <a:t>Ted Deutch (FL)</a:t>
            </a:r>
          </a:p>
          <a:p>
            <a:pPr>
              <a:defRPr/>
            </a:pPr>
            <a:r>
              <a:rPr lang="en-US" sz="1400" dirty="0">
                <a:solidFill>
                  <a:prstClr val="black"/>
                </a:solidFill>
                <a:cs typeface="Arial" panose="020B0604020202020204" pitchFamily="34" charset="0"/>
              </a:rPr>
              <a:t>Karen Bass (CA) </a:t>
            </a:r>
          </a:p>
          <a:p>
            <a:pPr>
              <a:defRPr/>
            </a:pPr>
            <a:r>
              <a:rPr lang="en-US" sz="1400" dirty="0">
                <a:solidFill>
                  <a:prstClr val="black"/>
                </a:solidFill>
                <a:cs typeface="Arial" panose="020B0604020202020204" pitchFamily="34" charset="0"/>
              </a:rPr>
              <a:t>Cedric Richmond (LA)</a:t>
            </a:r>
          </a:p>
          <a:p>
            <a:pPr>
              <a:defRPr/>
            </a:pPr>
            <a:r>
              <a:rPr lang="en-US" sz="1400" dirty="0">
                <a:solidFill>
                  <a:prstClr val="black"/>
                </a:solidFill>
                <a:cs typeface="Arial" panose="020B0604020202020204" pitchFamily="34" charset="0"/>
              </a:rPr>
              <a:t>Hakeem Jeffries (NY)</a:t>
            </a:r>
          </a:p>
          <a:p>
            <a:pPr>
              <a:defRPr/>
            </a:pPr>
            <a:r>
              <a:rPr lang="en-US" sz="1400" dirty="0">
                <a:solidFill>
                  <a:prstClr val="black"/>
                </a:solidFill>
                <a:cs typeface="Arial" panose="020B0604020202020204" pitchFamily="34" charset="0"/>
              </a:rPr>
              <a:t>David Cicilline (RI)</a:t>
            </a:r>
          </a:p>
          <a:p>
            <a:pPr>
              <a:defRPr/>
            </a:pPr>
            <a:r>
              <a:rPr lang="en-US" sz="1400" dirty="0">
                <a:solidFill>
                  <a:prstClr val="black"/>
                </a:solidFill>
                <a:cs typeface="Arial" panose="020B0604020202020204" pitchFamily="34" charset="0"/>
              </a:rPr>
              <a:t>Eric Swalwell (CA)</a:t>
            </a:r>
          </a:p>
          <a:p>
            <a:pPr>
              <a:defRPr/>
            </a:pPr>
            <a:r>
              <a:rPr lang="en-US" sz="1400" dirty="0">
                <a:solidFill>
                  <a:prstClr val="black"/>
                </a:solidFill>
                <a:cs typeface="Arial" panose="020B0604020202020204" pitchFamily="34" charset="0"/>
              </a:rPr>
              <a:t>Ted Lieu (CA)</a:t>
            </a:r>
          </a:p>
          <a:p>
            <a:pPr>
              <a:defRPr/>
            </a:pPr>
            <a:r>
              <a:rPr lang="en-US" sz="1400" dirty="0">
                <a:solidFill>
                  <a:prstClr val="black"/>
                </a:solidFill>
                <a:cs typeface="Arial" panose="020B0604020202020204" pitchFamily="34" charset="0"/>
              </a:rPr>
              <a:t>Jamie Raskin (MD)</a:t>
            </a:r>
          </a:p>
          <a:p>
            <a:pPr>
              <a:defRPr/>
            </a:pPr>
            <a:r>
              <a:rPr lang="en-US" sz="1400" dirty="0">
                <a:solidFill>
                  <a:prstClr val="black"/>
                </a:solidFill>
                <a:cs typeface="Arial" panose="020B0604020202020204" pitchFamily="34" charset="0"/>
              </a:rPr>
              <a:t>Pramila Jayapal (WA)</a:t>
            </a:r>
          </a:p>
          <a:p>
            <a:pPr>
              <a:defRPr/>
            </a:pPr>
            <a:r>
              <a:rPr lang="en-US" sz="1400" dirty="0">
                <a:solidFill>
                  <a:prstClr val="black"/>
                </a:solidFill>
                <a:cs typeface="Arial" panose="020B0604020202020204" pitchFamily="34" charset="0"/>
              </a:rPr>
              <a:t>Val Demings (FL)</a:t>
            </a:r>
            <a:endParaRPr lang="en-US" sz="1400" i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1400" dirty="0">
                <a:solidFill>
                  <a:srgbClr val="00B050"/>
                </a:solidFill>
                <a:cs typeface="Arial" panose="020B0604020202020204" pitchFamily="34" charset="0"/>
              </a:rPr>
              <a:t>Lou Correa (CA)</a:t>
            </a:r>
          </a:p>
          <a:p>
            <a:pPr>
              <a:defRPr/>
            </a:pPr>
            <a:r>
              <a:rPr lang="en-US" sz="1400" dirty="0">
                <a:solidFill>
                  <a:srgbClr val="00B050"/>
                </a:solidFill>
                <a:cs typeface="Arial" panose="020B0604020202020204" pitchFamily="34" charset="0"/>
              </a:rPr>
              <a:t>Mary Gay Scanlon (PA)</a:t>
            </a:r>
          </a:p>
          <a:p>
            <a:pPr>
              <a:defRPr/>
            </a:pPr>
            <a:r>
              <a:rPr lang="en-US" sz="1400" dirty="0">
                <a:solidFill>
                  <a:srgbClr val="00B050"/>
                </a:solidFill>
                <a:cs typeface="Arial" panose="020B0604020202020204" pitchFamily="34" charset="0"/>
              </a:rPr>
              <a:t>Sylvia Garcia (TX)</a:t>
            </a:r>
          </a:p>
          <a:p>
            <a:pPr>
              <a:defRPr/>
            </a:pPr>
            <a:r>
              <a:rPr lang="en-US" sz="1400" dirty="0">
                <a:solidFill>
                  <a:srgbClr val="00B050"/>
                </a:solidFill>
                <a:cs typeface="Arial" panose="020B0604020202020204" pitchFamily="34" charset="0"/>
              </a:rPr>
              <a:t>Joe Neguse (CO)</a:t>
            </a:r>
          </a:p>
          <a:p>
            <a:pPr>
              <a:defRPr/>
            </a:pPr>
            <a:r>
              <a:rPr lang="en-US" sz="1400" dirty="0">
                <a:solidFill>
                  <a:srgbClr val="00B050"/>
                </a:solidFill>
                <a:cs typeface="Arial" panose="020B0604020202020204" pitchFamily="34" charset="0"/>
              </a:rPr>
              <a:t>Lucy McBath (GA)</a:t>
            </a:r>
          </a:p>
          <a:p>
            <a:pPr>
              <a:defRPr/>
            </a:pPr>
            <a:r>
              <a:rPr lang="en-US" sz="1400" dirty="0">
                <a:solidFill>
                  <a:srgbClr val="00B050"/>
                </a:solidFill>
                <a:cs typeface="Arial" panose="020B0604020202020204" pitchFamily="34" charset="0"/>
              </a:rPr>
              <a:t>Greg Stanton (AZ)</a:t>
            </a:r>
          </a:p>
          <a:p>
            <a:pPr>
              <a:defRPr/>
            </a:pPr>
            <a:endParaRPr lang="en-US" sz="1400" dirty="0">
              <a:solidFill>
                <a:srgbClr val="00B050"/>
              </a:solidFill>
              <a:cs typeface="Arial" panose="020B0604020202020204" pitchFamily="34" charset="0"/>
            </a:endParaRPr>
          </a:p>
          <a:p>
            <a:pPr>
              <a:defRPr/>
            </a:pPr>
            <a:endParaRPr lang="en-US" sz="1400" dirty="0">
              <a:solidFill>
                <a:srgbClr val="00B050"/>
              </a:solidFill>
              <a:cs typeface="Arial" panose="020B0604020202020204" pitchFamily="34" charset="0"/>
            </a:endParaRPr>
          </a:p>
          <a:p>
            <a:pPr>
              <a:defRPr/>
            </a:pPr>
            <a:endParaRPr lang="en-US" sz="1400" dirty="0">
              <a:solidFill>
                <a:srgbClr val="00B050"/>
              </a:solidFill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1400" dirty="0">
                <a:solidFill>
                  <a:srgbClr val="00B050"/>
                </a:solidFill>
                <a:cs typeface="Arial" panose="020B0604020202020204" pitchFamily="34" charset="0"/>
              </a:rPr>
              <a:t>Madeleine Dean (PA)</a:t>
            </a:r>
          </a:p>
          <a:p>
            <a:pPr>
              <a:defRPr/>
            </a:pPr>
            <a:r>
              <a:rPr lang="en-US" sz="1400" dirty="0">
                <a:solidFill>
                  <a:srgbClr val="00B050"/>
                </a:solidFill>
                <a:cs typeface="Arial" panose="020B0604020202020204" pitchFamily="34" charset="0"/>
              </a:rPr>
              <a:t>Debbie Mucarsel-Powell (FL)</a:t>
            </a:r>
          </a:p>
          <a:p>
            <a:pPr>
              <a:defRPr/>
            </a:pPr>
            <a:r>
              <a:rPr lang="en-US" sz="1400" dirty="0">
                <a:solidFill>
                  <a:srgbClr val="00B050"/>
                </a:solidFill>
                <a:cs typeface="Arial" panose="020B0604020202020204" pitchFamily="34" charset="0"/>
              </a:rPr>
              <a:t>Veronica Escobar (TX)</a:t>
            </a:r>
          </a:p>
          <a:p>
            <a:pPr>
              <a:defRPr/>
            </a:pPr>
            <a:endParaRPr lang="en-US" sz="1400" dirty="0">
              <a:solidFill>
                <a:srgbClr val="00B050"/>
              </a:solidFill>
              <a:cs typeface="Arial" panose="020B0604020202020204" pitchFamily="34" charset="0"/>
            </a:endParaRPr>
          </a:p>
          <a:p>
            <a:pPr>
              <a:defRPr/>
            </a:pPr>
            <a:endParaRPr lang="en-US" sz="1400" dirty="0">
              <a:solidFill>
                <a:srgbClr val="00B050"/>
              </a:solidFill>
              <a:cs typeface="Arial" panose="020B0604020202020204" pitchFamily="34" charset="0"/>
            </a:endParaRPr>
          </a:p>
          <a:p>
            <a:pPr>
              <a:defRPr/>
            </a:pPr>
            <a:endParaRPr lang="en-US" sz="1400" dirty="0">
              <a:solidFill>
                <a:srgbClr val="00B050"/>
              </a:solidFill>
              <a:cs typeface="Arial" panose="020B0604020202020204" pitchFamily="34" charset="0"/>
            </a:endParaRPr>
          </a:p>
        </p:txBody>
      </p:sp>
      <p:pic>
        <p:nvPicPr>
          <p:cNvPr id="103431" name="Picture 9" descr="KDCR_logo5B_400p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2075" y="6011863"/>
            <a:ext cx="106045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69A1E9-F893-47D8-A2ED-79A1DFBE5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66D33019-BAF3-4BA9-B6F7-D4A678E76B4C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A20B4D1-0E39-4362-ACEE-F83999AC770B}"/>
              </a:ext>
            </a:extLst>
          </p:cNvPr>
          <p:cNvSpPr/>
          <p:nvPr/>
        </p:nvSpPr>
        <p:spPr>
          <a:xfrm>
            <a:off x="6192086" y="6160701"/>
            <a:ext cx="205021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050" dirty="0">
                <a:solidFill>
                  <a:srgbClr val="00B050"/>
                </a:solidFill>
                <a:cs typeface="Calibri" panose="020F0502020204030204" pitchFamily="34" charset="0"/>
              </a:rPr>
              <a:t>New Committee Member</a:t>
            </a:r>
            <a:endParaRPr lang="en-US" sz="1050" dirty="0">
              <a:solidFill>
                <a:srgbClr val="7030A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209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700" dirty="0"/>
              <a:t>House Appropriations Committee</a:t>
            </a:r>
            <a:br>
              <a:rPr lang="en-US" sz="3700" dirty="0"/>
            </a:br>
            <a:r>
              <a:rPr lang="en-US" sz="2700" dirty="0"/>
              <a:t>Current Ratio: 30-23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1226" y="1603829"/>
            <a:ext cx="4648200" cy="4495800"/>
          </a:xfrm>
          <a:extLst/>
        </p:spPr>
        <p:txBody>
          <a:bodyPr numCol="2" spcCol="0">
            <a:noAutofit/>
          </a:bodyPr>
          <a:lstStyle/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400" b="1" u="sng" dirty="0"/>
              <a:t>Democrats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400" b="1" dirty="0"/>
              <a:t>Nita Lowey (NY), Chair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400" dirty="0"/>
              <a:t>Marcy Kaptur (OH) 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400" dirty="0"/>
              <a:t>Pete Visclosky (IN) 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400" dirty="0"/>
              <a:t>Jose Serrano (NY) 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400" dirty="0"/>
              <a:t>Rosa DeLauro (CT) 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400" dirty="0"/>
              <a:t>David Price (NC) 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400" dirty="0"/>
              <a:t>Lucille Roybal-Allard (CA) 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400" dirty="0"/>
              <a:t>Sanford Bishop (GA) 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400" dirty="0"/>
              <a:t>Barbara Lee (CA) 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400" dirty="0"/>
              <a:t>Betty McCollum (MN)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400" dirty="0"/>
              <a:t>Tim Ryan (OH) 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400" dirty="0"/>
              <a:t>C.A. Dutch Ruppersberger (MD)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400" dirty="0"/>
              <a:t>Debbie Wasserman Schultz (FL) 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400" dirty="0"/>
              <a:t>Henry Cuellar (TX) 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400" dirty="0"/>
              <a:t>Chellie Pingree (ME) 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400" dirty="0"/>
              <a:t>Mike Quigley (IL)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400" dirty="0"/>
              <a:t>Derek Kilmer (WA)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400" dirty="0"/>
              <a:t>Matt Cartwright (PA)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400" dirty="0"/>
              <a:t>Grace Meng (NY)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en-US" sz="1400" dirty="0"/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400" dirty="0"/>
              <a:t>	Mark Pocan (WI)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400" dirty="0"/>
              <a:t>	Katherine Clark (MA)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400" dirty="0"/>
              <a:t>	Pete Aguilar (CA), Vice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400" dirty="0"/>
              <a:t>	    Chair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400" dirty="0">
                <a:solidFill>
                  <a:srgbClr val="00B050"/>
                </a:solidFill>
              </a:rPr>
              <a:t>	Lois Frankel (FL)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400" dirty="0"/>
              <a:t>	</a:t>
            </a:r>
            <a:r>
              <a:rPr lang="en-US" sz="1400" dirty="0">
                <a:solidFill>
                  <a:srgbClr val="00B050"/>
                </a:solidFill>
              </a:rPr>
              <a:t>Cheri Bustos (IL)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400" dirty="0">
                <a:solidFill>
                  <a:srgbClr val="00B050"/>
                </a:solidFill>
              </a:rPr>
              <a:t>	Bonnie Watson Coleman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400" dirty="0">
                <a:solidFill>
                  <a:srgbClr val="00B050"/>
                </a:solidFill>
              </a:rPr>
              <a:t>	    (NJ)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400" dirty="0">
                <a:solidFill>
                  <a:srgbClr val="00B050"/>
                </a:solidFill>
              </a:rPr>
              <a:t>	Brenda Lawrence (MI)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400" dirty="0">
                <a:solidFill>
                  <a:srgbClr val="00B050"/>
                </a:solidFill>
              </a:rPr>
              <a:t>	Norma Torres (CA)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400" dirty="0">
                <a:solidFill>
                  <a:srgbClr val="00B050"/>
                </a:solidFill>
              </a:rPr>
              <a:t>	Charlie Crist (FL)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400" dirty="0">
                <a:solidFill>
                  <a:srgbClr val="00B050"/>
                </a:solidFill>
              </a:rPr>
              <a:t>	Ann Kirkpatrick (AZ)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400" dirty="0">
                <a:solidFill>
                  <a:srgbClr val="00B050"/>
                </a:solidFill>
              </a:rPr>
              <a:t>	Ed Case (HI)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400" dirty="0">
                <a:solidFill>
                  <a:srgbClr val="00B050"/>
                </a:solidFill>
              </a:rPr>
              <a:t>	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952420" y="1600200"/>
            <a:ext cx="4032504" cy="4495800"/>
          </a:xfrm>
          <a:prstGeom prst="rect">
            <a:avLst/>
          </a:prstGeom>
        </p:spPr>
        <p:txBody>
          <a:bodyPr numCol="2"/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Arial" panose="020B0604020202020204" pitchFamily="34" charset="0"/>
              </a:rPr>
              <a:t>Republicans</a:t>
            </a:r>
          </a:p>
          <a:p>
            <a:pPr marL="320040" lvl="0" indent="-320040">
              <a:buClr>
                <a:srgbClr val="C0504D"/>
              </a:buClr>
              <a:buSzPct val="60000"/>
              <a:defRPr/>
            </a:pPr>
            <a:r>
              <a:rPr lang="en-US" sz="1400" b="1" dirty="0">
                <a:solidFill>
                  <a:prstClr val="black"/>
                </a:solidFill>
                <a:cs typeface="Arial" panose="020B0604020202020204" pitchFamily="34" charset="0"/>
              </a:rPr>
              <a:t>Kay Granger (TX), Ranking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buSzPct val="60000"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Arial" panose="020B0604020202020204" pitchFamily="34" charset="0"/>
              </a:rPr>
              <a:t>Hal Rogers (KY)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buSzPct val="60000"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Arial" panose="020B0604020202020204" pitchFamily="34" charset="0"/>
              </a:rPr>
              <a:t>Robert Aderholt (AL)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Arial" panose="020B0604020202020204" pitchFamily="34" charset="0"/>
              </a:rPr>
              <a:t>	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Arial" panose="020B0604020202020204" pitchFamily="34" charset="0"/>
              </a:rPr>
              <a:t>Mike Simpson (ID)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Arial" panose="020B0604020202020204" pitchFamily="34" charset="0"/>
              </a:rPr>
              <a:t>John Carter (TX)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Arial" panose="020B0604020202020204" pitchFamily="34" charset="0"/>
              </a:rPr>
              <a:t>Ken Calvert (CA)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Arial" panose="020B0604020202020204" pitchFamily="34" charset="0"/>
              </a:rPr>
              <a:t>Tom Cole (OK)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Arial" panose="020B0604020202020204" pitchFamily="34" charset="0"/>
              </a:rPr>
              <a:t>Mario Diaz-Balart (FL)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Arial" panose="020B0604020202020204" pitchFamily="34" charset="0"/>
              </a:rPr>
              <a:t>Tom Graves (GA)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Arial" panose="020B0604020202020204" pitchFamily="34" charset="0"/>
              </a:rPr>
              <a:t>Steve Womack (AR)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Arial" panose="020B0604020202020204" pitchFamily="34" charset="0"/>
              </a:rPr>
              <a:t>Jeff Fortenberry (NE)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Arial" panose="020B0604020202020204" pitchFamily="34" charset="0"/>
              </a:rPr>
              <a:t>Chuck Fleischmann (TN)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Arial" panose="020B0604020202020204" pitchFamily="34" charset="0"/>
              </a:rPr>
              <a:t>Jamie Herrera Beutler (WA)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Arial" panose="020B0604020202020204" pitchFamily="34" charset="0"/>
              </a:rPr>
              <a:t>David Joyce (OH)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Arial" panose="020B0604020202020204" pitchFamily="34" charset="0"/>
              </a:rPr>
              <a:t>Andy Harris (MD)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Arial" panose="020B0604020202020204" pitchFamily="34" charset="0"/>
              </a:rPr>
              <a:t>Martha Roby (AL)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Arial" panose="020B0604020202020204" pitchFamily="34" charset="0"/>
              </a:rPr>
              <a:t>Mark Amodei (NV)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buSzPct val="60000"/>
              <a:buFont typeface="Wingdings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/>
              <a:ea typeface="+mn-ea"/>
              <a:cs typeface="Arial" panose="020B0604020202020204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Arial" panose="020B0604020202020204" pitchFamily="34" charset="0"/>
              </a:rPr>
              <a:t>Chris Stewart (UT)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Arial" panose="020B0604020202020204" pitchFamily="34" charset="0"/>
              </a:rPr>
              <a:t>Steven Palazzo (MS)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Arial" panose="020B0604020202020204" pitchFamily="34" charset="0"/>
              </a:rPr>
              <a:t>Dan Newhouse (WA)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Arial" panose="020B0604020202020204" pitchFamily="34" charset="0"/>
              </a:rPr>
              <a:t>John Moolenaar (MI)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/>
                <a:ea typeface="+mn-ea"/>
                <a:cs typeface="Arial" panose="020B0604020202020204" pitchFamily="34" charset="0"/>
              </a:rPr>
              <a:t>John Rutherford (FL)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buSzPct val="60000"/>
              <a:buFont typeface="Wingdings"/>
              <a:buNone/>
              <a:tabLst/>
              <a:defRPr/>
            </a:pPr>
            <a:r>
              <a:rPr lang="en-US" sz="1400" dirty="0">
                <a:solidFill>
                  <a:srgbClr val="00B050"/>
                </a:solidFill>
                <a:latin typeface="Tw Cen MT"/>
                <a:cs typeface="Arial" panose="020B0604020202020204" pitchFamily="34" charset="0"/>
              </a:rPr>
              <a:t>Will Hurd (TX)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w Cen MT"/>
              <a:cs typeface="Arial" panose="020B0604020202020204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buSzPct val="60000"/>
              <a:buFont typeface="Wingdings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/>
              <a:ea typeface="+mn-ea"/>
              <a:cs typeface="Arial" panose="020B0604020202020204" pitchFamily="34" charset="0"/>
            </a:endParaRPr>
          </a:p>
        </p:txBody>
      </p:sp>
      <p:pic>
        <p:nvPicPr>
          <p:cNvPr id="83974" name="Picture 7" descr="KDCR_logo5B_400p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2075" y="6011863"/>
            <a:ext cx="106045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B8F6B3-3E11-4CF4-9257-15D08ECDE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fld id="{66D33019-BAF3-4BA9-B6F7-D4A678E76B4C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6127987" y="6202526"/>
            <a:ext cx="158408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Clr>
                <a:srgbClr val="C0504D"/>
              </a:buClr>
              <a:buSzPct val="60000"/>
              <a:defRPr/>
            </a:pPr>
            <a:r>
              <a:rPr lang="en-US" sz="1100" dirty="0">
                <a:solidFill>
                  <a:srgbClr val="00B050"/>
                </a:solidFill>
                <a:cs typeface="Calibri" panose="020F0502020204030204" pitchFamily="34" charset="0"/>
              </a:rPr>
              <a:t>New Committee Member</a:t>
            </a:r>
          </a:p>
        </p:txBody>
      </p:sp>
    </p:spTree>
    <p:extLst>
      <p:ext uri="{BB962C8B-B14F-4D97-AF65-F5344CB8AC3E}">
        <p14:creationId xmlns:p14="http://schemas.microsoft.com/office/powerpoint/2010/main" val="18602476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D75E38-530F-4C70-8FE7-4AD6039D03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ACF1E81-DC63-44BB-9599-7D907A53D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/>
              <a:t>E-fairness Federal Initiatives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 descr="KDCR_logo5B_400px">
            <a:extLst>
              <a:ext uri="{FF2B5EF4-FFF2-40B4-BE49-F238E27FC236}">
                <a16:creationId xmlns:a16="http://schemas.microsoft.com/office/drawing/2014/main" id="{EA09313D-538A-48A0-838A-C5049BE12B0C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1423" y="6011501"/>
            <a:ext cx="1061386" cy="643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02978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E-fairness Legislative Action (2017-2018)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520687"/>
            <a:ext cx="8153400" cy="4575313"/>
          </a:xfrm>
        </p:spPr>
        <p:txBody>
          <a:bodyPr>
            <a:noAutofit/>
          </a:bodyPr>
          <a:lstStyle/>
          <a:p>
            <a:r>
              <a:rPr lang="en-US" sz="1600" dirty="0"/>
              <a:t>SST participated in 121 meetings with House and Senate members and staff in the 115th Congress (2017-2018).</a:t>
            </a:r>
          </a:p>
          <a:p>
            <a:r>
              <a:rPr lang="en-US" sz="1600" dirty="0"/>
              <a:t>SST advised House and Senate stakeholders about SCOTUS amicus brief submissions. </a:t>
            </a:r>
          </a:p>
          <a:p>
            <a:pPr lvl="1"/>
            <a:r>
              <a:rPr lang="en-US" sz="1400" dirty="0"/>
              <a:t>Provided feedback about the SSUTA and participating states’ activities.</a:t>
            </a:r>
          </a:p>
          <a:p>
            <a:pPr lvl="1"/>
            <a:r>
              <a:rPr lang="en-US" sz="1400" dirty="0"/>
              <a:t>Tracked e-fairness critics’ comments and briefs and shared with interested parties.</a:t>
            </a:r>
          </a:p>
          <a:p>
            <a:r>
              <a:rPr lang="en-US" sz="1600" dirty="0"/>
              <a:t>Multiple federal legislative bills were introduced during the 115</a:t>
            </a:r>
            <a:r>
              <a:rPr lang="en-US" sz="1600" baseline="30000" dirty="0"/>
              <a:t>th</a:t>
            </a:r>
            <a:r>
              <a:rPr lang="en-US" sz="1600" dirty="0"/>
              <a:t> Congress.</a:t>
            </a:r>
          </a:p>
          <a:p>
            <a:pPr lvl="1"/>
            <a:r>
              <a:rPr lang="en-US" sz="1400" dirty="0"/>
              <a:t>4 House bills (2 pre-SCOTUS decision, 2 post-SCOTUS decision)</a:t>
            </a:r>
          </a:p>
          <a:p>
            <a:pPr lvl="1"/>
            <a:r>
              <a:rPr lang="en-US" sz="1400" dirty="0"/>
              <a:t>2 Senate bills (1 pre-SCOTUS decision, 1 post-SCOTUS decision)</a:t>
            </a:r>
          </a:p>
          <a:p>
            <a:r>
              <a:rPr lang="en-US" sz="1600" dirty="0"/>
              <a:t>Committee hearings held, but no legislative action taken. </a:t>
            </a:r>
          </a:p>
          <a:p>
            <a:pPr lvl="1"/>
            <a:r>
              <a:rPr lang="en-US" sz="1400" dirty="0"/>
              <a:t>House Judiciary Subcommittee on Regulatory Reform, Commercial, and Antitrust Law – July 25, 2017  </a:t>
            </a:r>
          </a:p>
          <a:p>
            <a:pPr lvl="1"/>
            <a:r>
              <a:rPr lang="en-US" sz="1400" dirty="0"/>
              <a:t>House Judiciary Committee – July 24, 2018</a:t>
            </a:r>
          </a:p>
          <a:p>
            <a:r>
              <a:rPr lang="en-US" sz="1600" i="1" dirty="0"/>
              <a:t>Wayfair v. South Dakota </a:t>
            </a:r>
            <a:r>
              <a:rPr lang="en-US" sz="1600" dirty="0"/>
              <a:t>SCOTUS decision has not stopped Congressional interest in              e-fairness.</a:t>
            </a:r>
          </a:p>
          <a:p>
            <a:endParaRPr lang="en-US" sz="1400" dirty="0"/>
          </a:p>
          <a:p>
            <a:pPr marL="365760" lvl="1" indent="0">
              <a:buNone/>
            </a:pPr>
            <a:r>
              <a:rPr lang="en-US" sz="1400" dirty="0"/>
              <a:t> </a:t>
            </a:r>
          </a:p>
        </p:txBody>
      </p:sp>
      <p:pic>
        <p:nvPicPr>
          <p:cNvPr id="5" name="Picture 4" descr="KDCR_logo5B_400px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1423" y="6011501"/>
            <a:ext cx="1061386" cy="643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7D166D6-0CF4-463F-A7E7-602A5207491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8886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/>
              <a:t>Pre-SCOTUS Decision: </a:t>
            </a:r>
            <a:br>
              <a:rPr lang="en-US" sz="3600" dirty="0"/>
            </a:br>
            <a:r>
              <a:rPr lang="en-US" sz="3600" dirty="0"/>
              <a:t>E-fairness Legislative Action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741508"/>
            <a:ext cx="8153400" cy="4575313"/>
          </a:xfrm>
        </p:spPr>
        <p:txBody>
          <a:bodyPr>
            <a:normAutofit/>
          </a:bodyPr>
          <a:lstStyle/>
          <a:p>
            <a:r>
              <a:rPr lang="en-US" dirty="0"/>
              <a:t>SST advocated for the passage of federal legislation that allows for remote sales tax collection.</a:t>
            </a:r>
          </a:p>
          <a:p>
            <a:pPr lvl="1"/>
            <a:r>
              <a:rPr lang="en-US" dirty="0"/>
              <a:t>The Marketplace Fairness Act</a:t>
            </a:r>
          </a:p>
          <a:p>
            <a:pPr lvl="1"/>
            <a:r>
              <a:rPr lang="en-US" dirty="0"/>
              <a:t>The Remote Transactions Parity Act</a:t>
            </a:r>
          </a:p>
          <a:p>
            <a:r>
              <a:rPr lang="en-US" dirty="0"/>
              <a:t>Worked directly with all interested stakeholders to achieve the ability to collect sales taxes on remote sales.   </a:t>
            </a:r>
          </a:p>
          <a:p>
            <a:pPr marL="4572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 descr="KDCR_logo5B_400px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1423" y="6011501"/>
            <a:ext cx="1061386" cy="643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7D166D6-0CF4-463F-A7E7-602A52074913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40B0A2-1841-401A-83DD-6BAD027F3338}"/>
              </a:ext>
            </a:extLst>
          </p:cNvPr>
          <p:cNvSpPr/>
          <p:nvPr/>
        </p:nvSpPr>
        <p:spPr>
          <a:xfrm>
            <a:off x="2286000" y="2551837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259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63A201-C489-4074-AFA2-D2F1917036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2571C64-F282-453E-9996-D84B0ACF6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900" dirty="0"/>
              <a:t>116</a:t>
            </a:r>
            <a:r>
              <a:rPr lang="en-US" sz="4900" baseline="30000" dirty="0"/>
              <a:t>th</a:t>
            </a:r>
            <a:r>
              <a:rPr lang="en-US" sz="4900" dirty="0"/>
              <a:t> Congress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Picture 8" descr="KDCR_logo5B_400px">
            <a:extLst>
              <a:ext uri="{FF2B5EF4-FFF2-40B4-BE49-F238E27FC236}">
                <a16:creationId xmlns:a16="http://schemas.microsoft.com/office/drawing/2014/main" id="{69C95B45-8C0F-4934-94C6-03E68CB2D575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1423" y="6011501"/>
            <a:ext cx="1061386" cy="643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368807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/>
              <a:t>116</a:t>
            </a:r>
            <a:r>
              <a:rPr lang="en-US" sz="3600" baseline="30000" dirty="0"/>
              <a:t>th</a:t>
            </a:r>
            <a:r>
              <a:rPr lang="en-US" sz="3600" dirty="0"/>
              <a:t> Congress: </a:t>
            </a:r>
            <a:br>
              <a:rPr lang="en-US" sz="3600" dirty="0"/>
            </a:br>
            <a:r>
              <a:rPr lang="en-US" sz="3600" dirty="0"/>
              <a:t>SST E-fairness Legislative Position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25618"/>
            <a:ext cx="8153400" cy="457531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SST is not advocating for federal e-fairness legislation at this time. </a:t>
            </a:r>
          </a:p>
          <a:p>
            <a:r>
              <a:rPr lang="en-US" dirty="0"/>
              <a:t>Let the states demonstrate that they can and will implement this fairly and in a transparent manner. </a:t>
            </a:r>
          </a:p>
          <a:p>
            <a:r>
              <a:rPr lang="en-US" dirty="0"/>
              <a:t>Critics’ concerns after the announcement of the </a:t>
            </a:r>
            <a:r>
              <a:rPr lang="en-US" i="1" dirty="0"/>
              <a:t>South Dakota v. Wayfair</a:t>
            </a:r>
            <a:r>
              <a:rPr lang="en-US" dirty="0"/>
              <a:t> SCOTUS decision:</a:t>
            </a:r>
          </a:p>
          <a:p>
            <a:pPr lvl="1"/>
            <a:r>
              <a:rPr lang="en-US" dirty="0"/>
              <a:t>Retroactivity</a:t>
            </a:r>
          </a:p>
          <a:p>
            <a:pPr lvl="1"/>
            <a:r>
              <a:rPr lang="en-US" dirty="0"/>
              <a:t>Small seller exemption levels </a:t>
            </a:r>
          </a:p>
          <a:p>
            <a:pPr lvl="1"/>
            <a:r>
              <a:rPr lang="en-US" dirty="0"/>
              <a:t>Implementation dates by the states</a:t>
            </a:r>
          </a:p>
          <a:p>
            <a:pPr lvl="1"/>
            <a:r>
              <a:rPr lang="en-US" dirty="0"/>
              <a:t>Creating and implementing new state compacts to streamline sales and use tax systems </a:t>
            </a:r>
          </a:p>
          <a:p>
            <a:pPr lvl="1"/>
            <a:r>
              <a:rPr lang="en-US" dirty="0"/>
              <a:t>State overreach</a:t>
            </a:r>
          </a:p>
          <a:p>
            <a:pPr marL="4572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 descr="KDCR_logo5B_400px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1423" y="6011501"/>
            <a:ext cx="1061386" cy="643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7D166D6-0CF4-463F-A7E7-602A52074913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40B0A2-1841-401A-83DD-6BAD027F3338}"/>
              </a:ext>
            </a:extLst>
          </p:cNvPr>
          <p:cNvSpPr/>
          <p:nvPr/>
        </p:nvSpPr>
        <p:spPr>
          <a:xfrm>
            <a:off x="2286000" y="2551837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3278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/>
              <a:t>116</a:t>
            </a:r>
            <a:r>
              <a:rPr lang="en-US" sz="3600" baseline="30000" dirty="0"/>
              <a:t>th</a:t>
            </a:r>
            <a:r>
              <a:rPr lang="en-US" sz="3600" dirty="0"/>
              <a:t> Congress: E-fairness Legislative Action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9409" y="1640609"/>
            <a:ext cx="8153400" cy="4575313"/>
          </a:xfrm>
        </p:spPr>
        <p:txBody>
          <a:bodyPr>
            <a:noAutofit/>
          </a:bodyPr>
          <a:lstStyle/>
          <a:p>
            <a:r>
              <a:rPr lang="en-US" sz="1800" dirty="0"/>
              <a:t>SST participated in 21 meetings with House and Senate members and staff in March 2019.</a:t>
            </a:r>
          </a:p>
          <a:p>
            <a:pPr lvl="1"/>
            <a:r>
              <a:rPr lang="en-US" sz="1800" dirty="0"/>
              <a:t>Focus: New members of the House and Senate, focusing on SST states and committees of jurisdiction.</a:t>
            </a:r>
          </a:p>
          <a:p>
            <a:r>
              <a:rPr lang="en-US" sz="1800" dirty="0"/>
              <a:t>Multiple federal legislative bills have been introduced at the beginning of the 116</a:t>
            </a:r>
            <a:r>
              <a:rPr lang="en-US" sz="1800" baseline="30000" dirty="0"/>
              <a:t>th</a:t>
            </a:r>
            <a:r>
              <a:rPr lang="en-US" sz="1800" dirty="0"/>
              <a:t> Congress.</a:t>
            </a:r>
          </a:p>
          <a:p>
            <a:pPr lvl="1"/>
            <a:r>
              <a:rPr lang="en-US" sz="1800" dirty="0"/>
              <a:t>2 House bills </a:t>
            </a:r>
          </a:p>
          <a:p>
            <a:pPr lvl="1"/>
            <a:r>
              <a:rPr lang="en-US" sz="1800" dirty="0"/>
              <a:t>1 Senate bill</a:t>
            </a:r>
          </a:p>
          <a:p>
            <a:r>
              <a:rPr lang="en-US" sz="1800" dirty="0"/>
              <a:t>No legislative action taken to date.</a:t>
            </a:r>
          </a:p>
          <a:p>
            <a:pPr lvl="1"/>
            <a:r>
              <a:rPr lang="en-US" sz="1800" dirty="0"/>
              <a:t>Focus: Committees of jurisdiction and Fiscal Year 2020 Appropriations Process</a:t>
            </a:r>
          </a:p>
          <a:p>
            <a:r>
              <a:rPr lang="en-US" sz="1800" i="1" dirty="0"/>
              <a:t>Wayfair v. South Dakota </a:t>
            </a:r>
            <a:r>
              <a:rPr lang="en-US" sz="1800" dirty="0"/>
              <a:t>SCOTUS decision has not stopped congressional interest in              e-fairness.</a:t>
            </a:r>
          </a:p>
          <a:p>
            <a:endParaRPr lang="en-US" sz="1800" dirty="0"/>
          </a:p>
          <a:p>
            <a:pPr marL="365760" lvl="1" indent="0">
              <a:buNone/>
            </a:pPr>
            <a:r>
              <a:rPr lang="en-US" sz="1800" dirty="0"/>
              <a:t> </a:t>
            </a:r>
          </a:p>
        </p:txBody>
      </p:sp>
      <p:pic>
        <p:nvPicPr>
          <p:cNvPr id="5" name="Picture 4" descr="KDCR_logo5B_400px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1423" y="6011501"/>
            <a:ext cx="1061386" cy="643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7D166D6-0CF4-463F-A7E7-602A5207491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1156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/>
              <a:t>116</a:t>
            </a:r>
            <a:r>
              <a:rPr lang="en-US" sz="3600" baseline="30000" dirty="0"/>
              <a:t>th</a:t>
            </a:r>
            <a:r>
              <a:rPr lang="en-US" sz="3600" dirty="0"/>
              <a:t> Congress: E-fairness Legislative Action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9409" y="1534380"/>
            <a:ext cx="8153400" cy="4575313"/>
          </a:xfrm>
        </p:spPr>
        <p:txBody>
          <a:bodyPr>
            <a:normAutofit fontScale="25000" lnSpcReduction="20000"/>
          </a:bodyPr>
          <a:lstStyle/>
          <a:p>
            <a:r>
              <a:rPr lang="en-US" sz="10000" dirty="0"/>
              <a:t>H.R. 379, Protecting Businesses from Burdensome Compliance Cost Act </a:t>
            </a:r>
          </a:p>
          <a:p>
            <a:pPr lvl="1"/>
            <a:r>
              <a:rPr lang="en-US" sz="8800" dirty="0"/>
              <a:t>Introduced: January 9, 2019</a:t>
            </a:r>
          </a:p>
          <a:p>
            <a:pPr lvl="1"/>
            <a:r>
              <a:rPr lang="en-US" sz="8800" dirty="0"/>
              <a:t>Sponsor: Rep. Bob Gibbs (R-OH)</a:t>
            </a:r>
          </a:p>
          <a:p>
            <a:pPr lvl="1"/>
            <a:r>
              <a:rPr lang="en-US" sz="8800" dirty="0"/>
              <a:t>Cosponsors: 1 Republican (Rep. Greg Gianforte (R-MT))</a:t>
            </a:r>
          </a:p>
          <a:p>
            <a:pPr lvl="1"/>
            <a:r>
              <a:rPr lang="en-US" sz="8800" dirty="0"/>
              <a:t>Committee: House Judiciary Committee </a:t>
            </a:r>
          </a:p>
          <a:p>
            <a:pPr lvl="1"/>
            <a:r>
              <a:rPr lang="en-US" sz="8800" dirty="0"/>
              <a:t>SST Position: Oppose</a:t>
            </a:r>
          </a:p>
          <a:p>
            <a:pPr lvl="1"/>
            <a:endParaRPr lang="en-US" dirty="0"/>
          </a:p>
          <a:p>
            <a:r>
              <a:rPr lang="en-US" sz="10000" dirty="0"/>
              <a:t>Key aspects of the bill:</a:t>
            </a:r>
          </a:p>
          <a:p>
            <a:pPr lvl="1"/>
            <a:r>
              <a:rPr lang="en-US" sz="8800" dirty="0"/>
              <a:t>Limit the authority of a state to require remote sellers to collect taxes and fees owed by purchasers</a:t>
            </a:r>
          </a:p>
          <a:p>
            <a:pPr lvl="1"/>
            <a:r>
              <a:rPr lang="en-US" sz="8800" dirty="0"/>
              <a:t>Single rate per state</a:t>
            </a:r>
          </a:p>
          <a:p>
            <a:pPr lvl="1"/>
            <a:r>
              <a:rPr lang="en-US" sz="8800" dirty="0"/>
              <a:t>Single point of collection per state</a:t>
            </a:r>
          </a:p>
          <a:p>
            <a:pPr lvl="1"/>
            <a:r>
              <a:rPr lang="en-US" sz="8800" dirty="0"/>
              <a:t>“Nexus” is referring to physical nexus, not economic nexus  </a:t>
            </a:r>
          </a:p>
          <a:p>
            <a:pPr lvl="1"/>
            <a:endParaRPr lang="en-US" sz="8800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pic>
        <p:nvPicPr>
          <p:cNvPr id="5" name="Picture 4" descr="KDCR_logo5B_400px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1423" y="6011501"/>
            <a:ext cx="1061386" cy="643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7D166D6-0CF4-463F-A7E7-602A5207491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914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/>
              <a:t>116</a:t>
            </a:r>
            <a:r>
              <a:rPr lang="en-US" sz="3600" baseline="30000" dirty="0"/>
              <a:t>th</a:t>
            </a:r>
            <a:r>
              <a:rPr lang="en-US" sz="3600" dirty="0"/>
              <a:t> Congress: E-fairness Legislative Action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741508"/>
            <a:ext cx="8153400" cy="4575313"/>
          </a:xfrm>
        </p:spPr>
        <p:txBody>
          <a:bodyPr>
            <a:normAutofit fontScale="85000" lnSpcReduction="20000"/>
          </a:bodyPr>
          <a:lstStyle/>
          <a:p>
            <a:r>
              <a:rPr lang="en-US" sz="2700" dirty="0"/>
              <a:t>S. 128, The Stop Taxing Our Potential (STOP) Act</a:t>
            </a:r>
          </a:p>
          <a:p>
            <a:pPr lvl="1"/>
            <a:r>
              <a:rPr lang="en-US" dirty="0"/>
              <a:t>Introduced January 15, 2019</a:t>
            </a:r>
          </a:p>
          <a:p>
            <a:pPr lvl="1"/>
            <a:r>
              <a:rPr lang="en-US" dirty="0"/>
              <a:t>Sponsor: Jon Tester (D-MT)</a:t>
            </a:r>
          </a:p>
          <a:p>
            <a:pPr lvl="1"/>
            <a:r>
              <a:rPr lang="en-US" dirty="0"/>
              <a:t>Cosponsors: 4 Democrats (Sens. Jeanne Shaheen (D-NH), Jeff Merkley (D-OR), Maggie Hassan (D-NH), and Ron Wyden (D-OR))</a:t>
            </a:r>
          </a:p>
          <a:p>
            <a:pPr lvl="1"/>
            <a:r>
              <a:rPr lang="en-US" dirty="0"/>
              <a:t>Committee: Senate Finance Committee </a:t>
            </a:r>
          </a:p>
          <a:p>
            <a:pPr lvl="1"/>
            <a:r>
              <a:rPr lang="en-US" dirty="0"/>
              <a:t>SST Position: Oppose</a:t>
            </a:r>
          </a:p>
          <a:p>
            <a:pPr lvl="1"/>
            <a:endParaRPr lang="en-US" dirty="0"/>
          </a:p>
          <a:p>
            <a:r>
              <a:rPr lang="en-US" sz="2700" dirty="0"/>
              <a:t>Key aspects of the bill:</a:t>
            </a:r>
          </a:p>
          <a:p>
            <a:pPr lvl="1"/>
            <a:r>
              <a:rPr lang="en-US" dirty="0"/>
              <a:t>Imposes a strict physical nexus standard  </a:t>
            </a:r>
          </a:p>
          <a:p>
            <a:pPr lvl="1"/>
            <a:r>
              <a:rPr lang="en-US" dirty="0"/>
              <a:t>Overturn the U.S. Supreme Court’s decision (</a:t>
            </a:r>
            <a:r>
              <a:rPr lang="en-US" i="1" dirty="0"/>
              <a:t>Wayfair v. South Dakota</a:t>
            </a:r>
            <a:r>
              <a:rPr lang="en-US" dirty="0"/>
              <a:t>).   </a:t>
            </a:r>
          </a:p>
          <a:p>
            <a:pPr marL="4572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 descr="KDCR_logo5B_400px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1423" y="6011501"/>
            <a:ext cx="1061386" cy="643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7D166D6-0CF4-463F-A7E7-602A52074913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40B0A2-1841-401A-83DD-6BAD027F3338}"/>
              </a:ext>
            </a:extLst>
          </p:cNvPr>
          <p:cNvSpPr/>
          <p:nvPr/>
        </p:nvSpPr>
        <p:spPr>
          <a:xfrm>
            <a:off x="2286000" y="2551837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3024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/>
              <a:t>116</a:t>
            </a:r>
            <a:r>
              <a:rPr lang="en-US" sz="3600" baseline="30000" dirty="0"/>
              <a:t>th</a:t>
            </a:r>
            <a:r>
              <a:rPr lang="en-US" sz="3600" dirty="0"/>
              <a:t> Congress: E-fairness Legislative Action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516698"/>
            <a:ext cx="8153400" cy="4575313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/>
              <a:t>H.R. 1933, The Online Sales Simplicity and Small Business Relief Act</a:t>
            </a:r>
          </a:p>
          <a:p>
            <a:pPr lvl="1"/>
            <a:r>
              <a:rPr lang="en-US" sz="8000" dirty="0"/>
              <a:t>Introduced: March 27, 2019</a:t>
            </a:r>
          </a:p>
          <a:p>
            <a:pPr lvl="1"/>
            <a:r>
              <a:rPr lang="en-US" sz="8000" dirty="0"/>
              <a:t>Sponsor: Jim Sensenbrenner (R-WI)</a:t>
            </a:r>
          </a:p>
          <a:p>
            <a:pPr lvl="1"/>
            <a:r>
              <a:rPr lang="en-US" sz="8000" dirty="0"/>
              <a:t>Cosponsors: 4 Democrats (Reps. Anna Eshoo (D-CA), Annie Kuster (D-NH), Zoe Lofgren (D-CA), and Chris Pappas (D-NH)) and 2 Republicans (Reps. Jeff Duncan (R-CA) and Mike Gallagher (R-WI)) </a:t>
            </a:r>
          </a:p>
          <a:p>
            <a:pPr lvl="1"/>
            <a:r>
              <a:rPr lang="en-US" sz="8000" dirty="0"/>
              <a:t>Committee: House Judiciary Committee </a:t>
            </a:r>
          </a:p>
          <a:p>
            <a:pPr lvl="1"/>
            <a:r>
              <a:rPr lang="en-US" sz="8000" dirty="0"/>
              <a:t>SST Position: Oppose</a:t>
            </a:r>
          </a:p>
          <a:p>
            <a:pPr marL="365760" lvl="1" indent="0">
              <a:buNone/>
            </a:pPr>
            <a:endParaRPr lang="en-US" dirty="0"/>
          </a:p>
          <a:p>
            <a:r>
              <a:rPr lang="en-US" sz="9600" dirty="0"/>
              <a:t>Key aspects of the bill:</a:t>
            </a:r>
          </a:p>
          <a:p>
            <a:pPr lvl="1"/>
            <a:r>
              <a:rPr lang="en-US" sz="8000" dirty="0"/>
              <a:t>Prevent retroactive collection (prior to June 21, 2018)</a:t>
            </a:r>
          </a:p>
          <a:p>
            <a:pPr lvl="1"/>
            <a:r>
              <a:rPr lang="en-US" sz="8000" dirty="0"/>
              <a:t>Sets a “small business” exemption of $10 million that will be eliminated upon congressional approval of a state compact on simplification</a:t>
            </a:r>
          </a:p>
          <a:p>
            <a:pPr lvl="1"/>
            <a:r>
              <a:rPr lang="en-US" sz="8000" dirty="0"/>
              <a:t>Relies on an “physical presence” concept struck down by the Supreme Court in </a:t>
            </a:r>
            <a:r>
              <a:rPr lang="en-US" sz="8000" i="1" dirty="0"/>
              <a:t>South Dakota v. Wayfair</a:t>
            </a:r>
          </a:p>
          <a:p>
            <a:endParaRPr lang="en-US" sz="46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KDCR_logo5B_400px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9659" y="6279765"/>
            <a:ext cx="843012" cy="578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7D166D6-0CF4-463F-A7E7-602A5207491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992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Looking Forward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KDCR_logo5B_400px">
            <a:extLst>
              <a:ext uri="{FF2B5EF4-FFF2-40B4-BE49-F238E27FC236}">
                <a16:creationId xmlns:a16="http://schemas.microsoft.com/office/drawing/2014/main" id="{7AD5B9C2-4A5F-4051-A601-5E939A945DC1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1423" y="6011501"/>
            <a:ext cx="1061386" cy="643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983402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SST Action Items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44557" y="1516698"/>
            <a:ext cx="8587408" cy="4792301"/>
          </a:xfrm>
        </p:spPr>
        <p:txBody>
          <a:bodyPr>
            <a:noAutofit/>
          </a:bodyPr>
          <a:lstStyle/>
          <a:p>
            <a:r>
              <a:rPr lang="en-US" sz="3200" dirty="0"/>
              <a:t>State implementation </a:t>
            </a:r>
          </a:p>
          <a:p>
            <a:r>
              <a:rPr lang="en-US" sz="3200" dirty="0"/>
              <a:t>Congressional education</a:t>
            </a:r>
          </a:p>
          <a:p>
            <a:r>
              <a:rPr lang="en-US" sz="3200" dirty="0"/>
              <a:t>Champions development </a:t>
            </a:r>
          </a:p>
          <a:p>
            <a:endParaRPr lang="en-US" sz="3200" dirty="0"/>
          </a:p>
        </p:txBody>
      </p:sp>
      <p:pic>
        <p:nvPicPr>
          <p:cNvPr id="5" name="Picture 4" descr="KDCR_logo5B_400px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1423" y="6011501"/>
            <a:ext cx="1061386" cy="643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7D166D6-0CF4-463F-A7E7-602A52074913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891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 / Comments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KDCR_logo5B_400px">
            <a:extLst>
              <a:ext uri="{FF2B5EF4-FFF2-40B4-BE49-F238E27FC236}">
                <a16:creationId xmlns:a16="http://schemas.microsoft.com/office/drawing/2014/main" id="{7AD5B9C2-4A5F-4051-A601-5E939A945DC1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1423" y="6011501"/>
            <a:ext cx="1061386" cy="643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58274DB-3597-4B8B-AEF5-CDF68D8D547E}"/>
              </a:ext>
            </a:extLst>
          </p:cNvPr>
          <p:cNvSpPr/>
          <p:nvPr/>
        </p:nvSpPr>
        <p:spPr>
          <a:xfrm>
            <a:off x="2286000" y="2967335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/>
              <a:t>Randi Reid</a:t>
            </a:r>
          </a:p>
          <a:p>
            <a:pPr algn="ctr"/>
            <a:r>
              <a:rPr lang="en-US" dirty="0" err="1"/>
              <a:t>Kountoupes</a:t>
            </a:r>
            <a:r>
              <a:rPr lang="en-US" dirty="0"/>
              <a:t> Denham </a:t>
            </a:r>
            <a:r>
              <a:rPr lang="en-US" dirty="0" err="1"/>
              <a:t>Carr</a:t>
            </a:r>
            <a:r>
              <a:rPr lang="en-US" dirty="0"/>
              <a:t> &amp; Reid</a:t>
            </a:r>
          </a:p>
          <a:p>
            <a:pPr algn="ctr"/>
            <a:r>
              <a:rPr lang="en-US" dirty="0"/>
              <a:t>607 14</a:t>
            </a:r>
            <a:r>
              <a:rPr lang="en-US" baseline="30000" dirty="0"/>
              <a:t>th</a:t>
            </a:r>
            <a:r>
              <a:rPr lang="en-US" dirty="0"/>
              <a:t> Street, NW</a:t>
            </a:r>
          </a:p>
          <a:p>
            <a:pPr algn="ctr"/>
            <a:r>
              <a:rPr lang="en-US" dirty="0"/>
              <a:t>Suite 750</a:t>
            </a:r>
          </a:p>
          <a:p>
            <a:pPr algn="ctr"/>
            <a:r>
              <a:rPr lang="en-US" dirty="0"/>
              <a:t>Washington, DC 20005</a:t>
            </a:r>
          </a:p>
          <a:p>
            <a:pPr algn="ctr"/>
            <a:r>
              <a:rPr lang="en-US" dirty="0"/>
              <a:t>(202) 803-4585</a:t>
            </a:r>
          </a:p>
          <a:p>
            <a:pPr algn="ctr"/>
            <a:r>
              <a:rPr lang="en-US" err="1">
                <a:hlinkClick r:id="rId3"/>
              </a:rPr>
              <a:t>randi</a:t>
            </a:r>
            <a:r>
              <a:rPr lang="en-US">
                <a:hlinkClick r:id="rId3"/>
              </a:rPr>
              <a:t>@kdcrpartners.com</a:t>
            </a:r>
            <a:endParaRPr lang="en-US"/>
          </a:p>
          <a:p>
            <a:pPr algn="ctr"/>
            <a:r>
              <a:rPr lang="en-US">
                <a:hlinkClick r:id="rId4"/>
              </a:rPr>
              <a:t>www</a:t>
            </a:r>
            <a:r>
              <a:rPr lang="en-US" dirty="0">
                <a:hlinkClick r:id="rId4"/>
              </a:rPr>
              <a:t>.kdcrpartners.com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380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20D28-1FA7-4F3D-AE21-093FA1915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/>
              <a:t>Congressional Turnover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1C96C0-58A8-4116-AE10-DA09FA0F70C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High congressional turnover in the midterm elections, partially due to retirements of long-serving members</a:t>
            </a:r>
          </a:p>
          <a:p>
            <a:r>
              <a:rPr lang="en-US" sz="3200" dirty="0"/>
              <a:t>Congressional candidates today are more likely to have never served in an elected office prior to running for Congress</a:t>
            </a:r>
          </a:p>
          <a:p>
            <a:r>
              <a:rPr lang="en-US" sz="3200" dirty="0"/>
              <a:t>Will new members know about the SST’s mission and the SCOTUS decision?</a:t>
            </a:r>
          </a:p>
          <a:p>
            <a:endParaRPr lang="en-US" sz="3200" dirty="0"/>
          </a:p>
          <a:p>
            <a:pPr lvl="2"/>
            <a:endParaRPr lang="en-US" dirty="0"/>
          </a:p>
        </p:txBody>
      </p:sp>
      <p:pic>
        <p:nvPicPr>
          <p:cNvPr id="5" name="Picture 4" descr="KDCR_logo5B_400px">
            <a:extLst>
              <a:ext uri="{FF2B5EF4-FFF2-40B4-BE49-F238E27FC236}">
                <a16:creationId xmlns:a16="http://schemas.microsoft.com/office/drawing/2014/main" id="{2D2193A2-61FF-49B1-B689-359B2587B032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1423" y="6011501"/>
            <a:ext cx="1061386" cy="643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7D166D6-0CF4-463F-A7E7-602A5207491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781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2019 Congressional Outlook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Key Policy Focus for 2019: </a:t>
            </a:r>
          </a:p>
          <a:p>
            <a:r>
              <a:rPr lang="en-US" dirty="0"/>
              <a:t>Fiscal Year 2020 Appropriations</a:t>
            </a:r>
          </a:p>
          <a:p>
            <a:r>
              <a:rPr lang="en-US" dirty="0"/>
              <a:t>Defense Reauthorization </a:t>
            </a:r>
          </a:p>
          <a:p>
            <a:r>
              <a:rPr lang="en-US" dirty="0"/>
              <a:t>Judicial Nominations</a:t>
            </a:r>
          </a:p>
          <a:p>
            <a:r>
              <a:rPr lang="en-US" dirty="0"/>
              <a:t>Tax Extenders</a:t>
            </a:r>
          </a:p>
          <a:p>
            <a:r>
              <a:rPr lang="en-US" dirty="0"/>
              <a:t>Trade</a:t>
            </a:r>
          </a:p>
          <a:p>
            <a:r>
              <a:rPr lang="en-US" dirty="0"/>
              <a:t>Healthcare Costs</a:t>
            </a:r>
          </a:p>
          <a:p>
            <a:r>
              <a:rPr lang="en-US" dirty="0"/>
              <a:t>Budget Reform</a:t>
            </a:r>
          </a:p>
          <a:p>
            <a:r>
              <a:rPr lang="en-US" dirty="0"/>
              <a:t>Data Privacy</a:t>
            </a:r>
          </a:p>
          <a:p>
            <a:r>
              <a:rPr lang="en-US" dirty="0"/>
              <a:t>Broadband Deployment </a:t>
            </a:r>
          </a:p>
          <a:p>
            <a:r>
              <a:rPr lang="en-US" dirty="0"/>
              <a:t>Administration Oversight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7D166D6-0CF4-463F-A7E7-602A52074913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 descr="KDCR_logo5B_400px">
            <a:extLst>
              <a:ext uri="{FF2B5EF4-FFF2-40B4-BE49-F238E27FC236}">
                <a16:creationId xmlns:a16="http://schemas.microsoft.com/office/drawing/2014/main" id="{7AD5B9C2-4A5F-4051-A601-5E939A945DC1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1423" y="6011501"/>
            <a:ext cx="1061386" cy="643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54960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AF83DCB-4D7B-41B9-9AE8-B0C974A8CC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5BDD8FE-40F1-4622-98CF-E07499469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U.S. Senate</a:t>
            </a:r>
          </a:p>
        </p:txBody>
      </p:sp>
      <p:pic>
        <p:nvPicPr>
          <p:cNvPr id="5" name="Picture 4" descr="KDCR_logo5B_400px">
            <a:extLst>
              <a:ext uri="{FF2B5EF4-FFF2-40B4-BE49-F238E27FC236}">
                <a16:creationId xmlns:a16="http://schemas.microsoft.com/office/drawing/2014/main" id="{294C6022-2DD7-4900-A90C-3500765C03A6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1423" y="6011501"/>
            <a:ext cx="1061386" cy="643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472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51" y="1801106"/>
            <a:ext cx="7610475" cy="3590925"/>
          </a:xfrm>
          <a:prstGeom prst="rect">
            <a:avLst/>
          </a:prstGeom>
        </p:spPr>
      </p:pic>
      <p:sp>
        <p:nvSpPr>
          <p:cNvPr id="19458" name="TextBox 4"/>
          <p:cNvSpPr txBox="1">
            <a:spLocks noChangeArrowheads="1"/>
          </p:cNvSpPr>
          <p:nvPr/>
        </p:nvSpPr>
        <p:spPr bwMode="auto">
          <a:xfrm>
            <a:off x="7075488" y="5691188"/>
            <a:ext cx="1819275" cy="574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/>
              <a:t>116</a:t>
            </a:r>
            <a:r>
              <a:rPr lang="en-US" baseline="30000" dirty="0"/>
              <a:t>th</a:t>
            </a:r>
            <a:r>
              <a:rPr lang="en-US" dirty="0"/>
              <a:t> Congress  </a:t>
            </a:r>
            <a:br>
              <a:rPr lang="en-US" dirty="0"/>
            </a:br>
            <a:r>
              <a:rPr lang="en-US" dirty="0"/>
              <a:t>U.S. Senate</a:t>
            </a:r>
          </a:p>
        </p:txBody>
      </p:sp>
      <p:sp>
        <p:nvSpPr>
          <p:cNvPr id="19462" name="TextBox 109"/>
          <p:cNvSpPr txBox="1">
            <a:spLocks noChangeArrowheads="1"/>
          </p:cNvSpPr>
          <p:nvPr/>
        </p:nvSpPr>
        <p:spPr bwMode="auto">
          <a:xfrm>
            <a:off x="3219450" y="4314813"/>
            <a:ext cx="2933700" cy="215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100 Senators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cs typeface="Arial" charset="0"/>
              </a:rPr>
              <a:t>53 Republicans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cs typeface="Arial" charset="0"/>
              </a:rPr>
              <a:t>47 Democrats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cs typeface="Arial" charset="0"/>
              </a:rPr>
              <a:t>(47 + 2 Independents)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00000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00000"/>
              </a:solidFill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12" name="Picture 11" descr="KDCR_logo5B_400px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11423" y="6011501"/>
            <a:ext cx="1061386" cy="643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77D166D6-0CF4-463F-A7E7-602A5207491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98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33ABC-C7E5-47ED-8639-68C72E836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/>
              <a:t>8 Newly Elected Senators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581B8-0018-4782-841B-C92C68AD469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792767"/>
            <a:ext cx="7957458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Seats Flipped</a:t>
            </a:r>
          </a:p>
          <a:p>
            <a:r>
              <a:rPr lang="en-US" sz="2000" dirty="0"/>
              <a:t>FL: Rick Scott (R) defeated incumbent Bill Nelson (D)</a:t>
            </a:r>
          </a:p>
          <a:p>
            <a:r>
              <a:rPr lang="en-US" sz="2000" dirty="0"/>
              <a:t>IN: Mike Braun (R) defeated incumbent Joe Donnelly (D)</a:t>
            </a:r>
          </a:p>
          <a:p>
            <a:r>
              <a:rPr lang="en-US" sz="2000" dirty="0"/>
              <a:t>MO: Josh Hawley (R) defeated incumbent Claire McCaskill (D)</a:t>
            </a:r>
          </a:p>
          <a:p>
            <a:r>
              <a:rPr lang="en-US" sz="2000" dirty="0"/>
              <a:t>NV: Jacky Rosen (D) defeated incumbent Dean Heller (R)</a:t>
            </a:r>
          </a:p>
          <a:p>
            <a:r>
              <a:rPr lang="en-US" sz="2000" dirty="0"/>
              <a:t>ND: Kevin Cramer (R) defeated incumbent Heidi Heitkamp (D)</a:t>
            </a:r>
          </a:p>
          <a:p>
            <a:pPr marL="0" indent="0">
              <a:buNone/>
            </a:pPr>
            <a:r>
              <a:rPr lang="en-US" sz="2800" dirty="0"/>
              <a:t>Open Seats (No Party Change)</a:t>
            </a:r>
          </a:p>
          <a:p>
            <a:r>
              <a:rPr lang="en-US" sz="2000" dirty="0"/>
              <a:t>TN: Marsha Blackburn (R) defeated Phil Bredesen (D)</a:t>
            </a:r>
          </a:p>
          <a:p>
            <a:r>
              <a:rPr lang="en-US" sz="2000" dirty="0"/>
              <a:t>UT: Mitt Romney (R) defeated Jenny Wilson (D)</a:t>
            </a:r>
          </a:p>
          <a:p>
            <a:pPr marL="0" lvl="0" indent="0">
              <a:buClr>
                <a:srgbClr val="C0504D"/>
              </a:buClr>
              <a:buNone/>
            </a:pPr>
            <a:r>
              <a:rPr lang="en-US" sz="2800" dirty="0">
                <a:solidFill>
                  <a:prstClr val="black"/>
                </a:solidFill>
              </a:rPr>
              <a:t>Open Seats (With Party Change)</a:t>
            </a:r>
          </a:p>
          <a:p>
            <a:r>
              <a:rPr lang="en-US" sz="2000" dirty="0"/>
              <a:t>AZ: Kyrsten Sinema (D) defeated Martha McSally (R)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8E66D-3682-4790-95A5-2019A2778C6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1271590"/>
            <a:ext cx="533400" cy="24447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611D77-C116-44B1-BC68-1267A8BF2B11}" type="slidenum">
              <a:rPr kumimoji="0" lang="en-US" altLang="en-US" sz="105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w Cen MT" panose="020B0602020104020603" pitchFamily="34" charset="0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05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w Cen MT" panose="020B0602020104020603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0829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Three Rotating Senate “Classes”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B6FA78C-0C4E-4FA9-9EA6-19FE4DF0671B}"/>
              </a:ext>
            </a:extLst>
          </p:cNvPr>
          <p:cNvSpPr txBox="1">
            <a:spLocks/>
          </p:cNvSpPr>
          <p:nvPr/>
        </p:nvSpPr>
        <p:spPr>
          <a:xfrm>
            <a:off x="567272" y="2534920"/>
            <a:ext cx="3059176" cy="381435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Term Expires January 2021</a:t>
            </a:r>
          </a:p>
          <a:p>
            <a:r>
              <a:rPr lang="en-US" sz="2400" dirty="0"/>
              <a:t>12 Democrats</a:t>
            </a:r>
          </a:p>
          <a:p>
            <a:r>
              <a:rPr lang="en-US" sz="2400" dirty="0"/>
              <a:t>21 Republicans</a:t>
            </a:r>
          </a:p>
          <a:p>
            <a:endParaRPr lang="en-US" sz="2400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98B756A-3074-4DBC-BFA3-DFD648C83998}"/>
              </a:ext>
            </a:extLst>
          </p:cNvPr>
          <p:cNvSpPr txBox="1">
            <a:spLocks/>
          </p:cNvSpPr>
          <p:nvPr/>
        </p:nvSpPr>
        <p:spPr>
          <a:xfrm>
            <a:off x="3298390" y="2499360"/>
            <a:ext cx="2842986" cy="3556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Term Expires January 2023</a:t>
            </a:r>
          </a:p>
          <a:p>
            <a:r>
              <a:rPr lang="en-US" sz="2400" dirty="0"/>
              <a:t>12 Democrats</a:t>
            </a:r>
          </a:p>
          <a:p>
            <a:r>
              <a:rPr lang="en-US" sz="2400" dirty="0"/>
              <a:t>22 Republicans</a:t>
            </a:r>
          </a:p>
          <a:p>
            <a:pPr marL="365760" lvl="1" indent="0">
              <a:buNone/>
            </a:pPr>
            <a:endParaRPr lang="en-US" sz="2100" dirty="0"/>
          </a:p>
          <a:p>
            <a:endParaRPr lang="en-US" sz="2400" dirty="0"/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endParaRPr lang="en-US" sz="2400" i="1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8C1248C7-92E1-412F-8EE5-9E0BBBCD4ABF}"/>
              </a:ext>
            </a:extLst>
          </p:cNvPr>
          <p:cNvSpPr txBox="1">
            <a:spLocks/>
          </p:cNvSpPr>
          <p:nvPr/>
        </p:nvSpPr>
        <p:spPr>
          <a:xfrm>
            <a:off x="6141376" y="2531291"/>
            <a:ext cx="2842986" cy="3556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Term Expires January 2025</a:t>
            </a:r>
          </a:p>
          <a:p>
            <a:r>
              <a:rPr lang="en-US" sz="2400" dirty="0"/>
              <a:t>21 Democrats</a:t>
            </a:r>
          </a:p>
          <a:p>
            <a:r>
              <a:rPr lang="en-US" sz="2400" dirty="0"/>
              <a:t>10 Republicans</a:t>
            </a:r>
          </a:p>
          <a:p>
            <a:r>
              <a:rPr lang="en-US" sz="2400" dirty="0"/>
              <a:t>2 Independents</a:t>
            </a:r>
          </a:p>
          <a:p>
            <a:pPr marL="365760" lvl="1" indent="0">
              <a:buNone/>
            </a:pPr>
            <a:endParaRPr lang="en-US" sz="2100" dirty="0"/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14" name="Picture 13" descr="KDCR_logo5B_400px">
            <a:extLst>
              <a:ext uri="{FF2B5EF4-FFF2-40B4-BE49-F238E27FC236}">
                <a16:creationId xmlns:a16="http://schemas.microsoft.com/office/drawing/2014/main" id="{EE7A1326-9519-4B04-A3AA-D5DCD00DBD2C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1423" y="6011501"/>
            <a:ext cx="1061386" cy="643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7D166D6-0CF4-463F-A7E7-602A5207491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A1FC90-64DB-419D-ADF6-A2C3278CDE5C}"/>
              </a:ext>
            </a:extLst>
          </p:cNvPr>
          <p:cNvSpPr txBox="1"/>
          <p:nvPr/>
        </p:nvSpPr>
        <p:spPr>
          <a:xfrm>
            <a:off x="2840214" y="5902625"/>
            <a:ext cx="3698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Note: 6-year terms for all U.S. Senators</a:t>
            </a:r>
          </a:p>
        </p:txBody>
      </p:sp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1218520"/>
              </p:ext>
            </p:extLst>
          </p:nvPr>
        </p:nvGraphicFramePr>
        <p:xfrm>
          <a:off x="643183" y="1903883"/>
          <a:ext cx="81534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Class II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dirty="0"/>
                        <a:t>(33)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Class III (34)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Class I (33)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6540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533400" y="319116"/>
            <a:ext cx="8153400" cy="869950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Senate Finance Committee</a:t>
            </a:r>
            <a:br>
              <a:rPr lang="en-US" altLang="en-US" dirty="0"/>
            </a:br>
            <a:r>
              <a:rPr lang="en-US" altLang="en-US" sz="2400" dirty="0"/>
              <a:t>Current Ratio: 15-13</a:t>
            </a:r>
            <a:endParaRPr lang="en-US" altLang="en-US" sz="2800" i="1" dirty="0"/>
          </a:p>
        </p:txBody>
      </p:sp>
      <p:sp>
        <p:nvSpPr>
          <p:cNvPr id="55299" name="Content Placeholder 8"/>
          <p:cNvSpPr>
            <a:spLocks noGrp="1"/>
          </p:cNvSpPr>
          <p:nvPr>
            <p:ph sz="quarter" idx="2"/>
          </p:nvPr>
        </p:nvSpPr>
        <p:spPr>
          <a:xfrm>
            <a:off x="5199062" y="1638300"/>
            <a:ext cx="3944938" cy="3700463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800" b="1" u="sng" dirty="0"/>
              <a:t>Democrats</a:t>
            </a:r>
          </a:p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800" b="1" dirty="0"/>
              <a:t>Ron Wyden (OR), Ranking</a:t>
            </a:r>
          </a:p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800" dirty="0"/>
              <a:t>Debbie Stabenow (MI)</a:t>
            </a:r>
          </a:p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800" dirty="0"/>
              <a:t>Maria Cantwell (WA)</a:t>
            </a:r>
          </a:p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800" dirty="0"/>
              <a:t>Bob Menendez (NJ)</a:t>
            </a:r>
          </a:p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800" dirty="0"/>
              <a:t>Tom Carper (DE)</a:t>
            </a:r>
          </a:p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800" dirty="0"/>
              <a:t>Ben Cardin (MD)</a:t>
            </a:r>
          </a:p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800" dirty="0"/>
              <a:t>Sherrod Brown (OH)</a:t>
            </a:r>
          </a:p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800" dirty="0"/>
              <a:t>Michael Bennet (CO)</a:t>
            </a:r>
          </a:p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800" dirty="0"/>
              <a:t>Bob Casey (PA)</a:t>
            </a:r>
          </a:p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800" dirty="0"/>
              <a:t>Mark Warner (VA)</a:t>
            </a:r>
          </a:p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800" dirty="0"/>
              <a:t>Sheldon Whitehouse (RI)</a:t>
            </a:r>
          </a:p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800" dirty="0">
                <a:solidFill>
                  <a:srgbClr val="00B050"/>
                </a:solidFill>
              </a:rPr>
              <a:t>Maggie Hassan (NH)</a:t>
            </a:r>
          </a:p>
          <a:p>
            <a:pPr marL="0" indent="0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800" dirty="0">
                <a:solidFill>
                  <a:srgbClr val="00B050"/>
                </a:solidFill>
              </a:rPr>
              <a:t>Catherine Cortez Masto (NV)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400" y="1638300"/>
            <a:ext cx="4606925" cy="3581400"/>
          </a:xfrm>
          <a:ln>
            <a:miter lim="800000"/>
            <a:headEnd/>
            <a:tailEnd/>
          </a:ln>
          <a:extLst/>
        </p:spPr>
        <p:txBody>
          <a:bodyPr>
            <a:no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800" b="1" u="sng" dirty="0"/>
              <a:t>Republicans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800" b="1" dirty="0"/>
              <a:t>Chuck Grassley (IA), Chair (4 C, 6 RM)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/>
              <a:t>Mike Crapo (ID)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800" dirty="0"/>
              <a:t>Pat Roberts (KS)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/>
              <a:t>Mike Enzi (WY)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/>
              <a:t>John Cornyn (TX)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/>
              <a:t>John Thune (SD)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/>
              <a:t>Richard Burr (NC)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/>
              <a:t>Johnny Isakson (GA)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/>
              <a:t>Rob Portman (OH)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/>
              <a:t>Pat Toomey (PA)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/>
              <a:t>Tim Scott (SC)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1800" dirty="0"/>
              <a:t>Bill Cassidy (LA)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800" dirty="0">
                <a:solidFill>
                  <a:srgbClr val="00B050"/>
                </a:solidFill>
              </a:rPr>
              <a:t>James Lankford (OK)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800" dirty="0">
                <a:solidFill>
                  <a:srgbClr val="00B050"/>
                </a:solidFill>
              </a:rPr>
              <a:t>Steve Daines (MT)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1800" dirty="0">
                <a:solidFill>
                  <a:srgbClr val="00B050"/>
                </a:solidFill>
              </a:rPr>
              <a:t>Todd Young (IN)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1800" dirty="0"/>
          </a:p>
        </p:txBody>
      </p:sp>
      <p:pic>
        <p:nvPicPr>
          <p:cNvPr id="55302" name="Picture 9" descr="KDCR_logo5B_40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2075" y="6011863"/>
            <a:ext cx="106045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728889E-C3BF-40D2-89A9-79C1FE4FD1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lnSpcReduction="10000"/>
          </a:bodyPr>
          <a:lstStyle/>
          <a:p>
            <a:pPr defTabSz="457200">
              <a:defRPr/>
            </a:pPr>
            <a:fld id="{ED2EBD10-7313-441A-B14F-9BA1DCD073C1}" type="slidenum">
              <a:rPr lang="en-US" altLang="en-US"/>
              <a:pPr defTabSz="457200">
                <a:defRPr/>
              </a:pPr>
              <a:t>9</a:t>
            </a:fld>
            <a:endParaRPr lang="en-US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37709" y="5546804"/>
            <a:ext cx="4068763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C0504D"/>
              </a:buClr>
              <a:buSzPct val="60000"/>
              <a:defRPr/>
            </a:pPr>
            <a:r>
              <a:rPr lang="en-US" sz="1100" dirty="0">
                <a:solidFill>
                  <a:srgbClr val="00B050"/>
                </a:solidFill>
                <a:cs typeface="Calibri" panose="020F0502020204030204" pitchFamily="34" charset="0"/>
              </a:rPr>
              <a:t>New Committee Member</a:t>
            </a:r>
          </a:p>
          <a:p>
            <a:pPr>
              <a:buClr>
                <a:srgbClr val="C0504D"/>
              </a:buClr>
              <a:buSzPct val="60000"/>
              <a:defRPr/>
            </a:pPr>
            <a:r>
              <a:rPr lang="en-US" sz="1100" dirty="0">
                <a:solidFill>
                  <a:prstClr val="black"/>
                </a:solidFill>
                <a:cs typeface="Calibri" panose="020F0502020204030204" pitchFamily="34" charset="0"/>
              </a:rPr>
              <a:t>C = Years as Chair of Committee</a:t>
            </a:r>
          </a:p>
          <a:p>
            <a:pPr>
              <a:buClr>
                <a:srgbClr val="C0504D"/>
              </a:buClr>
              <a:buSzPct val="60000"/>
              <a:defRPr/>
            </a:pPr>
            <a:r>
              <a:rPr lang="en-US" sz="1100" dirty="0">
                <a:solidFill>
                  <a:prstClr val="black"/>
                </a:solidFill>
                <a:cs typeface="Calibri" panose="020F0502020204030204" pitchFamily="34" charset="0"/>
              </a:rPr>
              <a:t>RM = Year as Ranking Member</a:t>
            </a:r>
          </a:p>
          <a:p>
            <a:pPr>
              <a:buClr>
                <a:srgbClr val="C0504D"/>
              </a:buClr>
              <a:buSzPct val="60000"/>
              <a:defRPr/>
            </a:pPr>
            <a:r>
              <a:rPr lang="en-US" sz="1100" i="1" dirty="0">
                <a:solidFill>
                  <a:prstClr val="black"/>
                </a:solidFill>
                <a:cs typeface="Calibri" panose="020F0502020204030204" pitchFamily="34" charset="0"/>
              </a:rPr>
              <a:t>Committee Seniority over Chair/Ranking Member</a:t>
            </a:r>
          </a:p>
        </p:txBody>
      </p:sp>
    </p:spTree>
    <p:extLst>
      <p:ext uri="{BB962C8B-B14F-4D97-AF65-F5344CB8AC3E}">
        <p14:creationId xmlns:p14="http://schemas.microsoft.com/office/powerpoint/2010/main" val="23175838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2266</TotalTime>
  <Words>2232</Words>
  <Application>Microsoft Office PowerPoint</Application>
  <PresentationFormat>On-screen Show (4:3)</PresentationFormat>
  <Paragraphs>446</Paragraphs>
  <Slides>27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Tw Cen MT</vt:lpstr>
      <vt:lpstr>Wingdings</vt:lpstr>
      <vt:lpstr>Wingdings 2</vt:lpstr>
      <vt:lpstr>Median</vt:lpstr>
      <vt:lpstr>1_Median</vt:lpstr>
      <vt:lpstr>E-Fairness: Washington Update </vt:lpstr>
      <vt:lpstr>116th Congress</vt:lpstr>
      <vt:lpstr>Congressional Turnover</vt:lpstr>
      <vt:lpstr>2019 Congressional Outlook </vt:lpstr>
      <vt:lpstr>U.S. Senate</vt:lpstr>
      <vt:lpstr>116th Congress   U.S. Senate</vt:lpstr>
      <vt:lpstr>8 Newly Elected Senators</vt:lpstr>
      <vt:lpstr>Three Rotating Senate “Classes”</vt:lpstr>
      <vt:lpstr>Senate Finance Committee Current Ratio: 15-13</vt:lpstr>
      <vt:lpstr>Senate Appropriations Committee Current Ratio: 16-15</vt:lpstr>
      <vt:lpstr>U.S. House of Representatives</vt:lpstr>
      <vt:lpstr>116th Congress U.S. House of Representatives</vt:lpstr>
      <vt:lpstr>U.S. House of Representatives Overview</vt:lpstr>
      <vt:lpstr>U.S. House of Representatives Overview</vt:lpstr>
      <vt:lpstr>House Judiciary Committee Current Ratio: 24-17</vt:lpstr>
      <vt:lpstr>House Appropriations Committee Current Ratio: 30-23</vt:lpstr>
      <vt:lpstr>E-fairness Federal Initiatives</vt:lpstr>
      <vt:lpstr>E-fairness Legislative Action (2017-2018)</vt:lpstr>
      <vt:lpstr>Pre-SCOTUS Decision:  E-fairness Legislative Action </vt:lpstr>
      <vt:lpstr>116th Congress:  SST E-fairness Legislative Position</vt:lpstr>
      <vt:lpstr>116th Congress: E-fairness Legislative Action</vt:lpstr>
      <vt:lpstr>116th Congress: E-fairness Legislative Action</vt:lpstr>
      <vt:lpstr>116th Congress: E-fairness Legislative Action </vt:lpstr>
      <vt:lpstr>116th Congress: E-fairness Legislative Action </vt:lpstr>
      <vt:lpstr>Looking Forward  </vt:lpstr>
      <vt:lpstr>SST Action Items </vt:lpstr>
      <vt:lpstr>Questions / Comments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Logan Alexander-Young</dc:creator>
  <cp:lastModifiedBy>Randi Reid</cp:lastModifiedBy>
  <cp:revision>311</cp:revision>
  <cp:lastPrinted>2018-10-02T16:11:24Z</cp:lastPrinted>
  <dcterms:created xsi:type="dcterms:W3CDTF">2018-03-22T21:26:56Z</dcterms:created>
  <dcterms:modified xsi:type="dcterms:W3CDTF">2019-05-07T19:34:53Z</dcterms:modified>
</cp:coreProperties>
</file>